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56"/>
  </p:notesMasterIdLst>
  <p:sldIdLst>
    <p:sldId id="256" r:id="rId2"/>
    <p:sldId id="257" r:id="rId3"/>
    <p:sldId id="295" r:id="rId4"/>
    <p:sldId id="258" r:id="rId5"/>
    <p:sldId id="287" r:id="rId6"/>
    <p:sldId id="288" r:id="rId7"/>
    <p:sldId id="303" r:id="rId8"/>
    <p:sldId id="304" r:id="rId9"/>
    <p:sldId id="306" r:id="rId10"/>
    <p:sldId id="260" r:id="rId11"/>
    <p:sldId id="262" r:id="rId12"/>
    <p:sldId id="263" r:id="rId13"/>
    <p:sldId id="261" r:id="rId14"/>
    <p:sldId id="264" r:id="rId15"/>
    <p:sldId id="290" r:id="rId16"/>
    <p:sldId id="265" r:id="rId17"/>
    <p:sldId id="294" r:id="rId18"/>
    <p:sldId id="289" r:id="rId19"/>
    <p:sldId id="296" r:id="rId20"/>
    <p:sldId id="300" r:id="rId21"/>
    <p:sldId id="291" r:id="rId22"/>
    <p:sldId id="297" r:id="rId23"/>
    <p:sldId id="298" r:id="rId24"/>
    <p:sldId id="299" r:id="rId25"/>
    <p:sldId id="293" r:id="rId26"/>
    <p:sldId id="292" r:id="rId27"/>
    <p:sldId id="302" r:id="rId28"/>
    <p:sldId id="259" r:id="rId29"/>
    <p:sldId id="718" r:id="rId30"/>
    <p:sldId id="720" r:id="rId31"/>
    <p:sldId id="101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1076" r:id="rId47"/>
    <p:sldId id="280" r:id="rId48"/>
    <p:sldId id="281" r:id="rId49"/>
    <p:sldId id="282" r:id="rId50"/>
    <p:sldId id="283" r:id="rId51"/>
    <p:sldId id="284" r:id="rId52"/>
    <p:sldId id="285" r:id="rId53"/>
    <p:sldId id="301" r:id="rId54"/>
    <p:sldId id="286" r:id="rId55"/>
  </p:sldIdLst>
  <p:sldSz cx="9144000" cy="5143500" type="screen16x9"/>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934" autoAdjust="0"/>
  </p:normalViewPr>
  <p:slideViewPr>
    <p:cSldViewPr>
      <p:cViewPr varScale="1">
        <p:scale>
          <a:sx n="153" d="100"/>
          <a:sy n="153" d="100"/>
        </p:scale>
        <p:origin x="984" y="176"/>
      </p:cViewPr>
      <p:guideLst>
        <p:guide orient="horz" pos="1620"/>
        <p:guide pos="2880"/>
      </p:guideLst>
    </p:cSldViewPr>
  </p:slideViewPr>
  <p:notesTextViewPr>
    <p:cViewPr>
      <p:scale>
        <a:sx n="1" d="1"/>
        <a:sy n="1" d="1"/>
      </p:scale>
      <p:origin x="0" y="0"/>
    </p:cViewPr>
  </p:notesTextViewPr>
  <p:sorterViewPr>
    <p:cViewPr>
      <p:scale>
        <a:sx n="130" d="100"/>
        <a:sy n="130" d="100"/>
      </p:scale>
      <p:origin x="0" y="-152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7BB14-4228-473A-9FAA-F30C700B8F64}" type="datetimeFigureOut">
              <a:rPr lang="zh-HK" altLang="en-US" smtClean="0"/>
              <a:t>02/05/21</a:t>
            </a:fld>
            <a:endParaRPr lang="zh-HK"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9E5478-0EC5-4918-8DCE-EE7FBAB3A6E0}" type="slidenum">
              <a:rPr lang="zh-HK" altLang="en-US" smtClean="0"/>
              <a:t>‹#›</a:t>
            </a:fld>
            <a:endParaRPr lang="zh-HK" altLang="en-US"/>
          </a:p>
        </p:txBody>
      </p:sp>
    </p:spTree>
    <p:extLst>
      <p:ext uri="{BB962C8B-B14F-4D97-AF65-F5344CB8AC3E}">
        <p14:creationId xmlns:p14="http://schemas.microsoft.com/office/powerpoint/2010/main" val="403731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D19E5478-0EC5-4918-8DCE-EE7FBAB3A6E0}" type="slidenum">
              <a:rPr lang="zh-HK" altLang="en-US" smtClean="0"/>
              <a:t>3</a:t>
            </a:fld>
            <a:endParaRPr lang="zh-HK" altLang="en-US"/>
          </a:p>
        </p:txBody>
      </p:sp>
    </p:spTree>
    <p:extLst>
      <p:ext uri="{BB962C8B-B14F-4D97-AF65-F5344CB8AC3E}">
        <p14:creationId xmlns:p14="http://schemas.microsoft.com/office/powerpoint/2010/main" val="59883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如果不是出於智慧的忍辱，很可能造成更大的災難，因此透過智慧的觀照，應當是十分重要的。比如說，風雨水火的襲擊，是無法控制的；但是仍可以未雨綢繆，設法避免，來減少傷害、 損失。業報是要正面接受它，但也可以經過努力，來改變業報的程度和方式。</a:t>
            </a:r>
            <a:endParaRPr lang="zh-HK" altLang="en-US" dirty="0"/>
          </a:p>
        </p:txBody>
      </p:sp>
      <p:sp>
        <p:nvSpPr>
          <p:cNvPr id="4" name="投影片編號版面配置區 3"/>
          <p:cNvSpPr>
            <a:spLocks noGrp="1"/>
          </p:cNvSpPr>
          <p:nvPr>
            <p:ph type="sldNum" sz="quarter" idx="10"/>
          </p:nvPr>
        </p:nvSpPr>
        <p:spPr/>
        <p:txBody>
          <a:bodyPr/>
          <a:lstStyle/>
          <a:p>
            <a:fld id="{D19E5478-0EC5-4918-8DCE-EE7FBAB3A6E0}" type="slidenum">
              <a:rPr lang="zh-HK" altLang="en-US" smtClean="0"/>
              <a:t>18</a:t>
            </a:fld>
            <a:endParaRPr lang="zh-HK" altLang="en-US"/>
          </a:p>
        </p:txBody>
      </p:sp>
    </p:spTree>
    <p:extLst>
      <p:ext uri="{BB962C8B-B14F-4D97-AF65-F5344CB8AC3E}">
        <p14:creationId xmlns:p14="http://schemas.microsoft.com/office/powerpoint/2010/main" val="5551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杏仁核在接近我們的腦幹，腦部最深層的位置。通常一般人調節情緒是用思維</a:t>
            </a:r>
            <a:r>
              <a:rPr lang="en-US" altLang="zh-TW" dirty="0"/>
              <a:t>,</a:t>
            </a:r>
            <a:r>
              <a:rPr lang="zh-TW" altLang="en-US" dirty="0"/>
              <a:t>在前額葉皮質前面</a:t>
            </a:r>
            <a:r>
              <a:rPr lang="en-US" altLang="zh-TW" dirty="0"/>
              <a:t>,</a:t>
            </a:r>
            <a:r>
              <a:rPr lang="zh-TW" altLang="en-US" dirty="0"/>
              <a:t>通過思維影響情緒；但是念佛是在腦幹杏仁核</a:t>
            </a:r>
            <a:r>
              <a:rPr lang="en-US" altLang="zh-TW" dirty="0"/>
              <a:t>,</a:t>
            </a:r>
            <a:r>
              <a:rPr lang="zh-TW" altLang="en-US" dirty="0"/>
              <a:t>通過念佛令我們不再驚恐。</a:t>
            </a:r>
            <a:endParaRPr lang="zh-HK" altLang="en-US" dirty="0"/>
          </a:p>
        </p:txBody>
      </p:sp>
      <p:sp>
        <p:nvSpPr>
          <p:cNvPr id="4" name="投影片編號版面配置區 3"/>
          <p:cNvSpPr>
            <a:spLocks noGrp="1"/>
          </p:cNvSpPr>
          <p:nvPr>
            <p:ph type="sldNum" sz="quarter" idx="10"/>
          </p:nvPr>
        </p:nvSpPr>
        <p:spPr/>
        <p:txBody>
          <a:bodyPr/>
          <a:lstStyle/>
          <a:p>
            <a:fld id="{D19E5478-0EC5-4918-8DCE-EE7FBAB3A6E0}" type="slidenum">
              <a:rPr lang="zh-HK" altLang="en-US" smtClean="0"/>
              <a:t>24</a:t>
            </a:fld>
            <a:endParaRPr lang="zh-HK" altLang="en-US"/>
          </a:p>
        </p:txBody>
      </p:sp>
    </p:spTree>
    <p:extLst>
      <p:ext uri="{BB962C8B-B14F-4D97-AF65-F5344CB8AC3E}">
        <p14:creationId xmlns:p14="http://schemas.microsoft.com/office/powerpoint/2010/main" val="52512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這個覺知，知道你哪裡痛。有這個覺，去覺到身體那裡痛，是腰痛、背痛、頭痛，但是無痛痛覺，你沒有一個痛，可以痛到我那覺性，覺性是沒有形相的，沒有形相他就不痛。有形有相的才有生滅，有形有相才會生病，才會感覺到痛。</a:t>
            </a:r>
            <a:endParaRPr lang="en-GB" altLang="zh-TW" dirty="0"/>
          </a:p>
          <a:p>
            <a:r>
              <a:rPr lang="zh-TW" altLang="en-US" dirty="0"/>
              <a:t>「畢陵伽婆蹉卽從座起。頂禮佛足。而白佛言。我初發心從佛入道。數聞如來說諸世間不可樂事。乞食城中。心思法門。不覺路中毒刺傷足。舉身疼痛。我念有知。知此深痛。雖覺覺痛。覺清淨心。無痛痛覺。我又思惟。如是一身寧有雙覺。攝念末久。身心忽空。三七日中。諸漏虛盡。成阿羅漢。得親印記。發明無學。佛問圓通。如我所證。純覺遺身。斯爲第一。」</a:t>
            </a:r>
            <a:endParaRPr lang="zh-HK" altLang="en-US" dirty="0"/>
          </a:p>
        </p:txBody>
      </p:sp>
      <p:sp>
        <p:nvSpPr>
          <p:cNvPr id="4" name="投影片編號版面配置區 3"/>
          <p:cNvSpPr>
            <a:spLocks noGrp="1"/>
          </p:cNvSpPr>
          <p:nvPr>
            <p:ph type="sldNum" sz="quarter" idx="10"/>
          </p:nvPr>
        </p:nvSpPr>
        <p:spPr/>
        <p:txBody>
          <a:bodyPr/>
          <a:lstStyle/>
          <a:p>
            <a:fld id="{D19E5478-0EC5-4918-8DCE-EE7FBAB3A6E0}" type="slidenum">
              <a:rPr lang="zh-HK" altLang="en-US" smtClean="0"/>
              <a:t>26</a:t>
            </a:fld>
            <a:endParaRPr lang="zh-HK" altLang="en-US"/>
          </a:p>
        </p:txBody>
      </p:sp>
    </p:spTree>
    <p:extLst>
      <p:ext uri="{BB962C8B-B14F-4D97-AF65-F5344CB8AC3E}">
        <p14:creationId xmlns:p14="http://schemas.microsoft.com/office/powerpoint/2010/main" val="62977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a:extLst>
              <a:ext uri="{FF2B5EF4-FFF2-40B4-BE49-F238E27FC236}">
                <a16:creationId xmlns:a16="http://schemas.microsoft.com/office/drawing/2014/main" id="{C44DD382-FAF5-4B38-B542-9866B98443A2}"/>
              </a:ext>
            </a:extLst>
          </p:cNvPr>
          <p:cNvSpPr>
            <a:spLocks noGrp="1" noRot="1" noChangeAspect="1" noChangeArrowheads="1" noTextEdit="1"/>
          </p:cNvSpPr>
          <p:nvPr>
            <p:ph type="sldImg"/>
          </p:nvPr>
        </p:nvSpPr>
        <p:spPr>
          <a:ln/>
        </p:spPr>
      </p:sp>
      <p:sp>
        <p:nvSpPr>
          <p:cNvPr id="173059" name="備忘稿版面配置區 2">
            <a:extLst>
              <a:ext uri="{FF2B5EF4-FFF2-40B4-BE49-F238E27FC236}">
                <a16:creationId xmlns:a16="http://schemas.microsoft.com/office/drawing/2014/main" id="{6CBA1A60-6970-4D62-B795-7518ABA86055}"/>
              </a:ext>
            </a:extLst>
          </p:cNvPr>
          <p:cNvSpPr>
            <a:spLocks noGrp="1" noChangeArrowheads="1"/>
          </p:cNvSpPr>
          <p:nvPr>
            <p:ph type="body" idx="1"/>
          </p:nvPr>
        </p:nvSpPr>
        <p:spPr>
          <a:noFill/>
        </p:spPr>
        <p:txBody>
          <a:bodyPr/>
          <a:lstStyle/>
          <a:p>
            <a:pPr eaLnBrk="1" hangingPunct="1"/>
            <a:endParaRPr lang="zh-HK" altLang="en-US">
              <a:latin typeface="Arial" panose="020B0604020202020204" pitchFamily="34" charset="0"/>
              <a:ea typeface="新細明體" panose="02020500000000000000" pitchFamily="18" charset="-120"/>
            </a:endParaRPr>
          </a:p>
        </p:txBody>
      </p:sp>
      <p:sp>
        <p:nvSpPr>
          <p:cNvPr id="173060" name="投影片編號版面配置區 3">
            <a:extLst>
              <a:ext uri="{FF2B5EF4-FFF2-40B4-BE49-F238E27FC236}">
                <a16:creationId xmlns:a16="http://schemas.microsoft.com/office/drawing/2014/main" id="{E1540CE0-8BD1-4DE6-AFC7-554FB4E2D967}"/>
              </a:ext>
            </a:extLst>
          </p:cNvPr>
          <p:cNvSpPr>
            <a:spLocks noGrp="1"/>
          </p:cNvSpPr>
          <p:nvPr>
            <p:ph type="sldNum" sz="quarter" idx="5"/>
          </p:nvPr>
        </p:nvSpPr>
        <p:spPr>
          <a:noFill/>
        </p:spPr>
        <p:txBody>
          <a:bodyPr/>
          <a:lstStyle>
            <a:lvl1pPr defTabSz="893763">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defTabSz="893763">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defTabSz="893763">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defTabSz="893763">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defTabSz="893763">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defTabSz="8937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defTabSz="8937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defTabSz="8937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defTabSz="8937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9DF73DA-4E6D-4847-AEE3-0900AD756D16}" type="slidenum">
              <a:rPr lang="en-US" altLang="zh-TW"/>
              <a:pPr>
                <a:spcBef>
                  <a:spcPct val="0"/>
                </a:spcBef>
              </a:pPr>
              <a:t>29</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5103EC3-661A-458E-9D68-09C34793D832}"/>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1380618C-BD68-4BE7-BECE-4259B503A8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85900"/>
            <a:ext cx="7772400" cy="1407321"/>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1371600" y="2893221"/>
            <a:ext cx="6400800" cy="13149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86644" y="205980"/>
            <a:ext cx="1400156" cy="4388644"/>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05980"/>
            <a:ext cx="6829444" cy="4388644"/>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890612"/>
            <a:ext cx="7772400" cy="1395638"/>
          </a:xfrm>
        </p:spPr>
        <p:txBody>
          <a:bodyPr anchor="t"/>
          <a:lstStyle>
            <a:lvl1pPr algn="l">
              <a:defRPr sz="4400" b="1"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85800" y="1767321"/>
            <a:ext cx="7772400" cy="11259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A4CB8E77-3063-4694-8061-D0C688971D88}" type="slidenum">
              <a:rPr lang="zh-HK" altLang="en-US" smtClean="0"/>
              <a:t>‹#›</a:t>
            </a:fld>
            <a:endParaRPr lang="zh-HK" altLang="en-US"/>
          </a:p>
        </p:txBody>
      </p:sp>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26258" y="285750"/>
            <a:ext cx="2667000" cy="1375166"/>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TW" altLang="en-US"/>
              <a:t>按一下以編輯母片標題樣式</a:t>
            </a:r>
            <a:endParaRPr kumimoji="0" lang="en-US"/>
          </a:p>
        </p:txBody>
      </p:sp>
      <p:sp>
        <p:nvSpPr>
          <p:cNvPr id="3" name="內容版面配置區 2"/>
          <p:cNvSpPr>
            <a:spLocks noGrp="1"/>
          </p:cNvSpPr>
          <p:nvPr>
            <p:ph idx="1"/>
          </p:nvPr>
        </p:nvSpPr>
        <p:spPr>
          <a:xfrm>
            <a:off x="3352800" y="285750"/>
            <a:ext cx="5410200" cy="43088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326258" y="1660915"/>
            <a:ext cx="2667000" cy="29341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群組 7"/>
          <p:cNvGrpSpPr/>
          <p:nvPr/>
        </p:nvGrpSpPr>
        <p:grpSpPr>
          <a:xfrm>
            <a:off x="1580474" y="415301"/>
            <a:ext cx="7349244" cy="3556148"/>
            <a:chOff x="428596" y="553734"/>
            <a:chExt cx="7349244" cy="4741531"/>
          </a:xfrm>
        </p:grpSpPr>
        <p:sp>
          <p:nvSpPr>
            <p:cNvPr id="16" name="矩形 15"/>
            <p:cNvSpPr/>
            <p:nvPr/>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圖片版面配置區 2"/>
          <p:cNvSpPr>
            <a:spLocks noGrp="1"/>
          </p:cNvSpPr>
          <p:nvPr>
            <p:ph type="pic" idx="1"/>
          </p:nvPr>
        </p:nvSpPr>
        <p:spPr>
          <a:xfrm>
            <a:off x="1651912" y="459583"/>
            <a:ext cx="7215238" cy="3451631"/>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useBgFill="1">
        <p:nvSpPr>
          <p:cNvPr id="2" name="標題 1"/>
          <p:cNvSpPr>
            <a:spLocks noGrp="1"/>
          </p:cNvSpPr>
          <p:nvPr>
            <p:ph type="title"/>
          </p:nvPr>
        </p:nvSpPr>
        <p:spPr>
          <a:xfrm>
            <a:off x="0" y="446472"/>
            <a:ext cx="1357290" cy="4268420"/>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TW" altLang="en-US"/>
              <a:t>按一下以編輯母片標題樣式</a:t>
            </a:r>
            <a:endParaRPr kumimoji="0" lang="en-US"/>
          </a:p>
        </p:txBody>
      </p:sp>
      <p:sp>
        <p:nvSpPr>
          <p:cNvPr id="4" name="文字版面配置區 3"/>
          <p:cNvSpPr>
            <a:spLocks noGrp="1"/>
          </p:cNvSpPr>
          <p:nvPr>
            <p:ph type="body" sz="half" idx="2"/>
          </p:nvPr>
        </p:nvSpPr>
        <p:spPr>
          <a:xfrm>
            <a:off x="1714480" y="4111243"/>
            <a:ext cx="7215238" cy="603647"/>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ADFFB353-8C6F-470D-9B31-E620D074A0D0}" type="datetimeFigureOut">
              <a:rPr lang="zh-HK" altLang="en-US" smtClean="0"/>
              <a:t>02/05/21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A4CB8E77-3063-4694-8061-D0C688971D88}"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200150"/>
            <a:ext cx="8229600" cy="3543300"/>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8878" y="4862998"/>
            <a:ext cx="2133600" cy="273844"/>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DFFB353-8C6F-470D-9B31-E620D074A0D0}" type="datetimeFigureOut">
              <a:rPr lang="zh-HK" altLang="en-US" smtClean="0"/>
              <a:t>02/05/21</a:t>
            </a:fld>
            <a:endParaRPr lang="zh-HK" altLang="en-US"/>
          </a:p>
        </p:txBody>
      </p:sp>
      <p:sp>
        <p:nvSpPr>
          <p:cNvPr id="5" name="頁尾版面配置區 4"/>
          <p:cNvSpPr>
            <a:spLocks noGrp="1"/>
          </p:cNvSpPr>
          <p:nvPr>
            <p:ph type="ftr" sz="quarter" idx="3"/>
          </p:nvPr>
        </p:nvSpPr>
        <p:spPr>
          <a:xfrm>
            <a:off x="3124200" y="4862998"/>
            <a:ext cx="2895600" cy="273844"/>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992644" y="4862998"/>
            <a:ext cx="2133600" cy="273844"/>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A4CB8E77-3063-4694-8061-D0C688971D88}"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05934"/>
            <a:ext cx="2232248" cy="213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p:txBody>
          <a:bodyPr>
            <a:normAutofit fontScale="90000"/>
          </a:bodyPr>
          <a:lstStyle/>
          <a:p>
            <a:r>
              <a:rPr lang="zh-TW" altLang="en-US" dirty="0"/>
              <a:t>疫境中的從容</a:t>
            </a:r>
            <a:br>
              <a:rPr lang="en-US" altLang="zh-TW" dirty="0"/>
            </a:br>
            <a:r>
              <a:rPr lang="zh-TW" altLang="en-US" dirty="0"/>
              <a:t>疫境自強行動</a:t>
            </a:r>
            <a:endParaRPr lang="zh-HK" altLang="en-US" dirty="0"/>
          </a:p>
        </p:txBody>
      </p:sp>
      <p:sp>
        <p:nvSpPr>
          <p:cNvPr id="3" name="副標題 2"/>
          <p:cNvSpPr>
            <a:spLocks noGrp="1"/>
          </p:cNvSpPr>
          <p:nvPr>
            <p:ph type="subTitle" idx="1"/>
          </p:nvPr>
        </p:nvSpPr>
        <p:spPr/>
        <p:txBody>
          <a:bodyPr>
            <a:normAutofit/>
          </a:bodyPr>
          <a:lstStyle/>
          <a:p>
            <a:r>
              <a:rPr lang="zh-TW" altLang="en-US" dirty="0"/>
              <a:t>佛教身心療法</a:t>
            </a:r>
            <a:endParaRPr lang="en-US" altLang="zh-TW" dirty="0"/>
          </a:p>
          <a:p>
            <a:r>
              <a:rPr lang="zh-TW" altLang="en-US" sz="1400" dirty="0"/>
              <a:t>陳家寶醫生</a:t>
            </a:r>
            <a:endParaRPr lang="en-US" altLang="zh-TW" sz="1400" dirty="0"/>
          </a:p>
          <a:p>
            <a:r>
              <a:rPr lang="en-US" altLang="zh-TW" sz="1400" dirty="0"/>
              <a:t>www.mind2spirit.com</a:t>
            </a:r>
          </a:p>
          <a:p>
            <a:r>
              <a:rPr lang="en-US" altLang="zh-TW" sz="1400" dirty="0"/>
              <a:t> https://www.facebook.com/Mind2SpiritFb/</a:t>
            </a:r>
          </a:p>
          <a:p>
            <a:endParaRPr lang="zh-HK"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856796"/>
            <a:ext cx="2317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圖片 5">
            <a:extLst>
              <a:ext uri="{FF2B5EF4-FFF2-40B4-BE49-F238E27FC236}">
                <a16:creationId xmlns:a16="http://schemas.microsoft.com/office/drawing/2014/main" id="{E2A7CA8C-A82F-42E8-93CD-8DE1B6050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4167" y="4200181"/>
            <a:ext cx="646109" cy="646109"/>
          </a:xfrm>
          <a:prstGeom prst="rect">
            <a:avLst/>
          </a:prstGeom>
        </p:spPr>
      </p:pic>
      <p:pic>
        <p:nvPicPr>
          <p:cNvPr id="5" name="Picture 4">
            <a:extLst>
              <a:ext uri="{FF2B5EF4-FFF2-40B4-BE49-F238E27FC236}">
                <a16:creationId xmlns:a16="http://schemas.microsoft.com/office/drawing/2014/main" id="{C635E595-3F98-8446-8479-4CFE38826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5919" y="4200181"/>
            <a:ext cx="638169" cy="638169"/>
          </a:xfrm>
          <a:prstGeom prst="rect">
            <a:avLst/>
          </a:prstGeom>
        </p:spPr>
      </p:pic>
    </p:spTree>
    <p:extLst>
      <p:ext uri="{BB962C8B-B14F-4D97-AF65-F5344CB8AC3E}">
        <p14:creationId xmlns:p14="http://schemas.microsoft.com/office/powerpoint/2010/main" val="314599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疫境自強行動</a:t>
            </a:r>
            <a:endParaRPr lang="zh-HK" altLang="en-US" dirty="0"/>
          </a:p>
        </p:txBody>
      </p:sp>
      <p:sp>
        <p:nvSpPr>
          <p:cNvPr id="3" name="文字版面配置區 2"/>
          <p:cNvSpPr>
            <a:spLocks noGrp="1"/>
          </p:cNvSpPr>
          <p:nvPr>
            <p:ph type="subTitle" idx="1"/>
          </p:nvPr>
        </p:nvSpPr>
        <p:spPr/>
        <p:txBody>
          <a:bodyPr>
            <a:normAutofit lnSpcReduction="10000"/>
          </a:bodyPr>
          <a:lstStyle/>
          <a:p>
            <a:r>
              <a:rPr lang="zh-TW" altLang="en-US" dirty="0"/>
              <a:t>如實觀</a:t>
            </a:r>
            <a:endParaRPr lang="en-US" altLang="zh-TW" dirty="0"/>
          </a:p>
          <a:p>
            <a:r>
              <a:rPr lang="zh-TW" altLang="en-US" dirty="0"/>
              <a:t>滅「苦」行動</a:t>
            </a:r>
            <a:endParaRPr lang="en-US" altLang="zh-TW" dirty="0"/>
          </a:p>
          <a:p>
            <a:r>
              <a:rPr lang="zh-TW" altLang="en-US" dirty="0"/>
              <a:t>「身心禪」</a:t>
            </a:r>
            <a:r>
              <a:rPr lang="en-US" altLang="zh-TW" dirty="0"/>
              <a:t>:  </a:t>
            </a:r>
            <a:r>
              <a:rPr lang="zh-TW" altLang="en-US" dirty="0"/>
              <a:t>培育正能量</a:t>
            </a:r>
            <a:endParaRPr lang="zh-HK" altLang="en-US" dirty="0"/>
          </a:p>
        </p:txBody>
      </p:sp>
    </p:spTree>
    <p:extLst>
      <p:ext uri="{BB962C8B-B14F-4D97-AF65-F5344CB8AC3E}">
        <p14:creationId xmlns:p14="http://schemas.microsoft.com/office/powerpoint/2010/main" val="122651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如實觀</a:t>
            </a:r>
            <a:endParaRPr lang="zh-HK" altLang="en-US" dirty="0"/>
          </a:p>
        </p:txBody>
      </p:sp>
      <p:sp>
        <p:nvSpPr>
          <p:cNvPr id="5" name="副標題 4"/>
          <p:cNvSpPr>
            <a:spLocks noGrp="1"/>
          </p:cNvSpPr>
          <p:nvPr>
            <p:ph type="subTitle" idx="1"/>
          </p:nvPr>
        </p:nvSpPr>
        <p:spPr/>
        <p:txBody>
          <a:bodyPr/>
          <a:lstStyle/>
          <a:p>
            <a:r>
              <a:rPr lang="zh-HK" altLang="en-US" dirty="0"/>
              <a:t>生活的智慧</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254" y="1722876"/>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96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HK" altLang="en-US" dirty="0"/>
              <a:t>如實觀</a:t>
            </a:r>
          </a:p>
        </p:txBody>
      </p:sp>
      <p:sp>
        <p:nvSpPr>
          <p:cNvPr id="5" name="文字版面配置區 4"/>
          <p:cNvSpPr>
            <a:spLocks noGrp="1"/>
          </p:cNvSpPr>
          <p:nvPr>
            <p:ph type="body" idx="1"/>
          </p:nvPr>
        </p:nvSpPr>
        <p:spPr>
          <a:xfrm>
            <a:off x="685800" y="915566"/>
            <a:ext cx="8350696" cy="1977655"/>
          </a:xfrm>
        </p:spPr>
        <p:txBody>
          <a:bodyPr>
            <a:normAutofit/>
          </a:bodyPr>
          <a:lstStyle/>
          <a:p>
            <a:pPr>
              <a:lnSpc>
                <a:spcPts val="3000"/>
              </a:lnSpc>
            </a:pPr>
            <a:r>
              <a:rPr lang="zh-TW" altLang="en-US" dirty="0"/>
              <a:t>如實觀，是佛陀主要的教法，佛法的重點在於生起解決煩惱的「生活智慧」，而智慧的生起，在於如實觀察（</a:t>
            </a:r>
            <a:r>
              <a:rPr lang="zh-TW" altLang="en-US" dirty="0">
                <a:solidFill>
                  <a:srgbClr val="00B0F0"/>
                </a:solidFill>
              </a:rPr>
              <a:t>現觀</a:t>
            </a:r>
            <a:r>
              <a:rPr lang="zh-TW" altLang="en-US" dirty="0"/>
              <a:t>）</a:t>
            </a:r>
            <a:r>
              <a:rPr lang="zh-TW" altLang="en-US" dirty="0">
                <a:solidFill>
                  <a:srgbClr val="00B0F0"/>
                </a:solidFill>
              </a:rPr>
              <a:t>身心</a:t>
            </a:r>
            <a:r>
              <a:rPr lang="zh-TW" altLang="en-US" dirty="0"/>
              <a:t>或</a:t>
            </a:r>
            <a:r>
              <a:rPr lang="zh-TW" altLang="en-US" dirty="0">
                <a:solidFill>
                  <a:srgbClr val="00B0F0"/>
                </a:solidFill>
              </a:rPr>
              <a:t>五蘊</a:t>
            </a:r>
            <a:r>
              <a:rPr lang="zh-TW" altLang="en-US" dirty="0"/>
              <a:t>（色、受、想、行、識）。如何現觀「如實」呢？</a:t>
            </a:r>
          </a:p>
          <a:p>
            <a:pPr>
              <a:lnSpc>
                <a:spcPts val="3000"/>
              </a:lnSpc>
            </a:pPr>
            <a:r>
              <a:rPr lang="zh-TW" altLang="en-US" dirty="0"/>
              <a:t>一，這是「</a:t>
            </a:r>
            <a:r>
              <a:rPr lang="zh-TW" altLang="en-US" dirty="0">
                <a:solidFill>
                  <a:srgbClr val="00B0F0"/>
                </a:solidFill>
              </a:rPr>
              <a:t>無常</a:t>
            </a:r>
            <a:r>
              <a:rPr lang="zh-TW" altLang="en-US" dirty="0"/>
              <a:t>」的。二，是「</a:t>
            </a:r>
            <a:r>
              <a:rPr lang="zh-TW" altLang="en-US" dirty="0">
                <a:solidFill>
                  <a:srgbClr val="00B0F0"/>
                </a:solidFill>
              </a:rPr>
              <a:t>苦</a:t>
            </a:r>
            <a:r>
              <a:rPr lang="zh-TW" altLang="en-US" dirty="0"/>
              <a:t>」或「</a:t>
            </a:r>
            <a:r>
              <a:rPr lang="zh-TW" altLang="en-US" dirty="0">
                <a:solidFill>
                  <a:srgbClr val="00B0F0"/>
                </a:solidFill>
              </a:rPr>
              <a:t>福</a:t>
            </a:r>
            <a:r>
              <a:rPr lang="zh-TW" altLang="en-US" dirty="0"/>
              <a:t>」</a:t>
            </a:r>
            <a:endParaRPr lang="zh-HK" altLang="en-US" dirty="0"/>
          </a:p>
        </p:txBody>
      </p:sp>
    </p:spTree>
    <p:extLst>
      <p:ext uri="{BB962C8B-B14F-4D97-AF65-F5344CB8AC3E}">
        <p14:creationId xmlns:p14="http://schemas.microsoft.com/office/powerpoint/2010/main" val="114995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如實觀</a:t>
            </a:r>
            <a:br>
              <a:rPr lang="zh-HK" altLang="en-US" dirty="0"/>
            </a:br>
            <a:endParaRPr lang="zh-HK" altLang="en-US" dirty="0"/>
          </a:p>
        </p:txBody>
      </p:sp>
      <p:sp>
        <p:nvSpPr>
          <p:cNvPr id="3" name="文字版面配置區 2"/>
          <p:cNvSpPr>
            <a:spLocks noGrp="1"/>
          </p:cNvSpPr>
          <p:nvPr>
            <p:ph type="body" idx="1"/>
          </p:nvPr>
        </p:nvSpPr>
        <p:spPr>
          <a:xfrm>
            <a:off x="685800" y="1131590"/>
            <a:ext cx="7772400" cy="1761631"/>
          </a:xfrm>
        </p:spPr>
        <p:txBody>
          <a:bodyPr>
            <a:normAutofit/>
          </a:bodyPr>
          <a:lstStyle/>
          <a:p>
            <a:pPr>
              <a:lnSpc>
                <a:spcPts val="3000"/>
              </a:lnSpc>
            </a:pPr>
            <a:r>
              <a:rPr lang="en-US" altLang="zh-TW" dirty="0"/>
              <a:t>《</a:t>
            </a:r>
            <a:r>
              <a:rPr lang="zh-TW" altLang="en-US" dirty="0"/>
              <a:t>雜 阿含 </a:t>
            </a:r>
            <a:r>
              <a:rPr lang="en-US" altLang="zh-TW" dirty="0"/>
              <a:t>65 </a:t>
            </a:r>
            <a:r>
              <a:rPr lang="zh-TW" altLang="en-US" dirty="0"/>
              <a:t>經</a:t>
            </a:r>
            <a:r>
              <a:rPr lang="en-US" altLang="zh-TW" dirty="0"/>
              <a:t>》</a:t>
            </a:r>
            <a:r>
              <a:rPr lang="zh-TW" altLang="en-US" dirty="0"/>
              <a:t>中，佛陀說：「比丘常當修習方便禪 思，內寂其心，如實觀察。云何如實觀察？此是 色，此是色集、此是色滅；此是受、想、行、 識，此是識集、此是識滅。」此處佛陀指出，修 行者對</a:t>
            </a:r>
            <a:r>
              <a:rPr lang="zh-TW" altLang="en-US" dirty="0">
                <a:solidFill>
                  <a:srgbClr val="00B0F0"/>
                </a:solidFill>
              </a:rPr>
              <a:t>五蘊的集滅</a:t>
            </a:r>
            <a:r>
              <a:rPr lang="zh-TW" altLang="en-US" dirty="0"/>
              <a:t>要如實觀察。 </a:t>
            </a:r>
            <a:endParaRPr lang="zh-HK" altLang="en-US" dirty="0"/>
          </a:p>
        </p:txBody>
      </p:sp>
    </p:spTree>
    <p:extLst>
      <p:ext uri="{BB962C8B-B14F-4D97-AF65-F5344CB8AC3E}">
        <p14:creationId xmlns:p14="http://schemas.microsoft.com/office/powerpoint/2010/main" val="346718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如實觀</a:t>
            </a:r>
          </a:p>
        </p:txBody>
      </p:sp>
      <p:sp>
        <p:nvSpPr>
          <p:cNvPr id="3" name="文字版面配置區 2"/>
          <p:cNvSpPr>
            <a:spLocks noGrp="1"/>
          </p:cNvSpPr>
          <p:nvPr>
            <p:ph type="body" idx="1"/>
          </p:nvPr>
        </p:nvSpPr>
        <p:spPr/>
        <p:txBody>
          <a:bodyPr>
            <a:noAutofit/>
          </a:bodyPr>
          <a:lstStyle/>
          <a:p>
            <a:pPr>
              <a:lnSpc>
                <a:spcPts val="3000"/>
              </a:lnSpc>
            </a:pPr>
            <a:r>
              <a:rPr lang="zh-TW" altLang="en-US" sz="1600" dirty="0"/>
              <a:t>在</a:t>
            </a:r>
            <a:r>
              <a:rPr lang="en-US" altLang="zh-TW" sz="1600" dirty="0"/>
              <a:t>《</a:t>
            </a:r>
            <a:r>
              <a:rPr lang="zh-TW" altLang="en-US" sz="1600" dirty="0"/>
              <a:t>大念住經</a:t>
            </a:r>
            <a:r>
              <a:rPr lang="en-US" altLang="zh-TW" sz="1600" dirty="0"/>
              <a:t>》</a:t>
            </a:r>
            <a:r>
              <a:rPr lang="zh-TW" altLang="en-US" sz="1600" dirty="0"/>
              <a:t>中，佛陀說：「比丘於行時， 了知：</a:t>
            </a:r>
            <a:r>
              <a:rPr lang="en-US" altLang="zh-TW" sz="1600" dirty="0"/>
              <a:t>『</a:t>
            </a:r>
            <a:r>
              <a:rPr lang="zh-TW" altLang="en-US" sz="1600" dirty="0"/>
              <a:t>我在行。</a:t>
            </a:r>
            <a:r>
              <a:rPr lang="en-US" altLang="zh-TW" sz="1600" dirty="0"/>
              <a:t>』</a:t>
            </a:r>
            <a:r>
              <a:rPr lang="zh-TW" altLang="en-US" sz="1600" dirty="0"/>
              <a:t>於住時，了知：</a:t>
            </a:r>
            <a:r>
              <a:rPr lang="en-US" altLang="zh-TW" sz="1600" dirty="0"/>
              <a:t>『</a:t>
            </a:r>
            <a:r>
              <a:rPr lang="zh-TW" altLang="en-US" sz="1600" dirty="0"/>
              <a:t>我在住。</a:t>
            </a:r>
            <a:r>
              <a:rPr lang="en-US" altLang="zh-TW" sz="1600" dirty="0"/>
              <a:t>』 </a:t>
            </a:r>
            <a:r>
              <a:rPr lang="zh-TW" altLang="en-US" sz="1600" dirty="0"/>
              <a:t>於坐時，了知：</a:t>
            </a:r>
            <a:r>
              <a:rPr lang="en-US" altLang="zh-TW" sz="1600" dirty="0"/>
              <a:t>『</a:t>
            </a:r>
            <a:r>
              <a:rPr lang="zh-TW" altLang="en-US" sz="1600" dirty="0"/>
              <a:t>我在坐。</a:t>
            </a:r>
            <a:r>
              <a:rPr lang="en-US" altLang="zh-TW" sz="1600" dirty="0"/>
              <a:t>』</a:t>
            </a:r>
            <a:r>
              <a:rPr lang="zh-TW" altLang="en-US" sz="1600" dirty="0"/>
              <a:t>於臥時，了知：</a:t>
            </a:r>
            <a:r>
              <a:rPr lang="en-US" altLang="zh-TW" sz="1600" dirty="0"/>
              <a:t>『</a:t>
            </a:r>
            <a:r>
              <a:rPr lang="zh-TW" altLang="en-US" sz="1600" dirty="0"/>
              <a:t>我 在臥。</a:t>
            </a:r>
            <a:r>
              <a:rPr lang="en-US" altLang="zh-TW" sz="1600" dirty="0"/>
              <a:t>』</a:t>
            </a:r>
            <a:r>
              <a:rPr lang="zh-TW" altLang="en-US" sz="1600" dirty="0"/>
              <a:t>此身置於如何之狀態，亦如其狀態而了 知之。</a:t>
            </a:r>
            <a:r>
              <a:rPr lang="en-US" altLang="zh-TW" sz="1600" dirty="0"/>
              <a:t>…</a:t>
            </a:r>
            <a:r>
              <a:rPr lang="zh-TW" altLang="en-US" sz="1600" dirty="0"/>
              <a:t>彼於身觀生法而住，於身觀滅法而住， 於身觀生滅法而住。於是覺知：唯有身</a:t>
            </a:r>
            <a:r>
              <a:rPr lang="en-US" altLang="zh-TW" sz="1600" dirty="0"/>
              <a:t>…</a:t>
            </a:r>
            <a:r>
              <a:rPr lang="zh-TW" altLang="en-US" sz="1600" dirty="0"/>
              <a:t>」可知 觀身時，禪修者不是去思維身體而只是</a:t>
            </a:r>
            <a:r>
              <a:rPr lang="zh-TW" altLang="en-US" sz="1600" dirty="0">
                <a:solidFill>
                  <a:srgbClr val="00B0F0"/>
                </a:solidFill>
              </a:rPr>
              <a:t>覺知身體 </a:t>
            </a:r>
            <a:r>
              <a:rPr lang="zh-TW" altLang="en-US" sz="1600" dirty="0"/>
              <a:t>正在呈現的狀態：</a:t>
            </a:r>
            <a:r>
              <a:rPr lang="zh-TW" altLang="en-US" sz="1600" dirty="0">
                <a:solidFill>
                  <a:srgbClr val="00B0F0"/>
                </a:solidFill>
              </a:rPr>
              <a:t>行、住、坐、臥、仰、俯、 屈、伸</a:t>
            </a:r>
            <a:r>
              <a:rPr lang="zh-TW" altLang="en-US" sz="1600" dirty="0"/>
              <a:t>等，最後將洞見身的</a:t>
            </a:r>
            <a:r>
              <a:rPr lang="zh-TW" altLang="en-US" sz="1600" dirty="0">
                <a:solidFill>
                  <a:srgbClr val="00B0F0"/>
                </a:solidFill>
              </a:rPr>
              <a:t>實相</a:t>
            </a:r>
            <a:r>
              <a:rPr lang="zh-TW" altLang="en-US" sz="1600" dirty="0"/>
              <a:t>是</a:t>
            </a:r>
            <a:r>
              <a:rPr lang="zh-TW" altLang="en-US" sz="1600" dirty="0">
                <a:solidFill>
                  <a:srgbClr val="00B0F0"/>
                </a:solidFill>
              </a:rPr>
              <a:t>無常、苦、無 我、性空</a:t>
            </a:r>
            <a:r>
              <a:rPr lang="zh-TW" altLang="en-US" sz="1600" dirty="0"/>
              <a:t>。</a:t>
            </a:r>
            <a:endParaRPr lang="zh-HK" altLang="en-US" sz="1600" dirty="0"/>
          </a:p>
        </p:txBody>
      </p:sp>
    </p:spTree>
    <p:extLst>
      <p:ext uri="{BB962C8B-B14F-4D97-AF65-F5344CB8AC3E}">
        <p14:creationId xmlns:p14="http://schemas.microsoft.com/office/powerpoint/2010/main" val="140561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如實觀</a:t>
            </a:r>
          </a:p>
        </p:txBody>
      </p:sp>
      <p:sp>
        <p:nvSpPr>
          <p:cNvPr id="3" name="文字版面配置區 2"/>
          <p:cNvSpPr>
            <a:spLocks noGrp="1"/>
          </p:cNvSpPr>
          <p:nvPr>
            <p:ph type="body" idx="1"/>
          </p:nvPr>
        </p:nvSpPr>
        <p:spPr/>
        <p:txBody>
          <a:bodyPr/>
          <a:lstStyle/>
          <a:p>
            <a:r>
              <a:rPr lang="zh-TW" altLang="en-US" dirty="0"/>
              <a:t>龍樹菩薩說：「眾因緣生法，我說即是空（無），亦為是假名，亦是中道義。」 處事的心態，不用悲觀，也不要太樂觀，應有危機感，這就是「如實觀」「</a:t>
            </a:r>
            <a:r>
              <a:rPr lang="zh-TW" altLang="en-US" dirty="0">
                <a:solidFill>
                  <a:srgbClr val="00B0F0"/>
                </a:solidFill>
              </a:rPr>
              <a:t>捨二不執中</a:t>
            </a:r>
            <a:r>
              <a:rPr lang="zh-TW" altLang="en-US" dirty="0"/>
              <a:t>」的生活智慧。</a:t>
            </a:r>
            <a:endParaRPr lang="zh-HK" altLang="en-US" dirty="0"/>
          </a:p>
        </p:txBody>
      </p:sp>
    </p:spTree>
    <p:extLst>
      <p:ext uri="{BB962C8B-B14F-4D97-AF65-F5344CB8AC3E}">
        <p14:creationId xmlns:p14="http://schemas.microsoft.com/office/powerpoint/2010/main" val="310001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滅「苦」行動</a:t>
            </a:r>
            <a:endParaRPr lang="zh-HK" altLang="en-US" dirty="0"/>
          </a:p>
        </p:txBody>
      </p:sp>
      <p:sp>
        <p:nvSpPr>
          <p:cNvPr id="5" name="副標題 4"/>
          <p:cNvSpPr>
            <a:spLocks noGrp="1"/>
          </p:cNvSpPr>
          <p:nvPr>
            <p:ph type="subTitle" idx="1"/>
          </p:nvPr>
        </p:nvSpPr>
        <p:spPr/>
        <p:txBody>
          <a:bodyPr>
            <a:normAutofit lnSpcReduction="10000"/>
          </a:bodyPr>
          <a:lstStyle/>
          <a:p>
            <a:r>
              <a:rPr lang="zh-TW" altLang="en-US" dirty="0"/>
              <a:t>力忍意忍</a:t>
            </a:r>
            <a:endParaRPr lang="en-US" altLang="zh-TW" dirty="0"/>
          </a:p>
          <a:p>
            <a:r>
              <a:rPr lang="zh-TW" altLang="en-US" dirty="0"/>
              <a:t>觀苦</a:t>
            </a:r>
            <a:endParaRPr lang="en-US" altLang="zh-TW" dirty="0"/>
          </a:p>
          <a:p>
            <a:r>
              <a:rPr lang="zh-TW" altLang="en-US" dirty="0"/>
              <a:t>念苦</a:t>
            </a:r>
            <a:endParaRPr lang="zh-HK"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779662"/>
            <a:ext cx="1956048" cy="326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34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HK" altLang="en-US" dirty="0"/>
              <a:t>疼痛</a:t>
            </a:r>
          </a:p>
        </p:txBody>
      </p:sp>
      <p:sp>
        <p:nvSpPr>
          <p:cNvPr id="5" name="文字版面配置區 4"/>
          <p:cNvSpPr>
            <a:spLocks noGrp="1"/>
          </p:cNvSpPr>
          <p:nvPr>
            <p:ph type="body" idx="1"/>
          </p:nvPr>
        </p:nvSpPr>
        <p:spPr>
          <a:xfrm>
            <a:off x="685800" y="1275606"/>
            <a:ext cx="7772400" cy="1617615"/>
          </a:xfrm>
        </p:spPr>
        <p:txBody>
          <a:bodyPr>
            <a:normAutofit/>
          </a:bodyPr>
          <a:lstStyle/>
          <a:p>
            <a:pPr marL="342900" indent="-342900">
              <a:buFont typeface="Arial" panose="020B0604020202020204" pitchFamily="34" charset="0"/>
              <a:buChar char="•"/>
            </a:pPr>
            <a:r>
              <a:rPr lang="zh-TW" altLang="en-US" dirty="0"/>
              <a:t>疼痛為「是實際或潛在的可能性組織損傷或與其相似之不愉快感受與情感體驗」</a:t>
            </a:r>
            <a:endParaRPr lang="en-US" altLang="zh-TW" dirty="0"/>
          </a:p>
          <a:p>
            <a:pPr marL="342900" indent="-342900">
              <a:buFont typeface="Arial" panose="020B0604020202020204" pitchFamily="34" charset="0"/>
              <a:buChar char="•"/>
            </a:pPr>
            <a:r>
              <a:rPr lang="zh-TW" altLang="en-US" dirty="0"/>
              <a:t>疼痛定義為五大特性：主觀的、多維的、負向的、損傷的、難言的，疼痛是高度</a:t>
            </a:r>
            <a:r>
              <a:rPr lang="zh-TW" altLang="en-US" dirty="0">
                <a:solidFill>
                  <a:srgbClr val="00B0F0"/>
                </a:solidFill>
              </a:rPr>
              <a:t>主觀</a:t>
            </a:r>
            <a:r>
              <a:rPr lang="zh-TW" altLang="en-US" dirty="0"/>
              <a:t>的，並兼具</a:t>
            </a:r>
            <a:r>
              <a:rPr lang="zh-TW" altLang="en-US" dirty="0">
                <a:solidFill>
                  <a:srgbClr val="00B0F0"/>
                </a:solidFill>
              </a:rPr>
              <a:t>感覺</a:t>
            </a:r>
            <a:r>
              <a:rPr lang="zh-TW" altLang="en-US" dirty="0"/>
              <a:t>、</a:t>
            </a:r>
            <a:r>
              <a:rPr lang="zh-TW" altLang="en-US" dirty="0">
                <a:solidFill>
                  <a:srgbClr val="00B0F0"/>
                </a:solidFill>
              </a:rPr>
              <a:t>認知</a:t>
            </a:r>
            <a:r>
              <a:rPr lang="zh-TW" altLang="en-US" dirty="0"/>
              <a:t>與</a:t>
            </a:r>
            <a:r>
              <a:rPr lang="zh-TW" altLang="en-US" dirty="0">
                <a:solidFill>
                  <a:srgbClr val="00B0F0"/>
                </a:solidFill>
              </a:rPr>
              <a:t>情感</a:t>
            </a:r>
            <a:r>
              <a:rPr lang="zh-TW" altLang="en-US" dirty="0"/>
              <a:t>成分。</a:t>
            </a:r>
            <a:endParaRPr lang="zh-HK" altLang="en-US" dirty="0"/>
          </a:p>
        </p:txBody>
      </p:sp>
    </p:spTree>
    <p:extLst>
      <p:ext uri="{BB962C8B-B14F-4D97-AF65-F5344CB8AC3E}">
        <p14:creationId xmlns:p14="http://schemas.microsoft.com/office/powerpoint/2010/main" val="314893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HK" altLang="en-US" dirty="0"/>
              <a:t>力忍</a:t>
            </a:r>
          </a:p>
        </p:txBody>
      </p:sp>
      <p:sp>
        <p:nvSpPr>
          <p:cNvPr id="5" name="文字版面配置區 4"/>
          <p:cNvSpPr>
            <a:spLocks noGrp="1"/>
          </p:cNvSpPr>
          <p:nvPr>
            <p:ph type="body" idx="1"/>
          </p:nvPr>
        </p:nvSpPr>
        <p:spPr/>
        <p:txBody>
          <a:bodyPr>
            <a:noAutofit/>
          </a:bodyPr>
          <a:lstStyle/>
          <a:p>
            <a:pPr marL="342900" indent="-342900">
              <a:lnSpc>
                <a:spcPts val="3000"/>
              </a:lnSpc>
              <a:buFont typeface="Arial" panose="020B0604020202020204" pitchFamily="34" charset="0"/>
              <a:buChar char="•"/>
            </a:pPr>
            <a:r>
              <a:rPr lang="zh-TW" altLang="en-US" sz="1600" dirty="0"/>
              <a:t>「忍」之一字，含有「認識」、「接受」、「擔當」、「負責」、「化解」、「成就」的意思。</a:t>
            </a:r>
            <a:endParaRPr lang="en-US" altLang="zh-TW" sz="1600" dirty="0"/>
          </a:p>
          <a:p>
            <a:pPr marL="342900" indent="-342900">
              <a:lnSpc>
                <a:spcPts val="3000"/>
              </a:lnSpc>
              <a:buFont typeface="Arial" panose="020B0604020202020204" pitchFamily="34" charset="0"/>
              <a:buChar char="•"/>
            </a:pPr>
            <a:r>
              <a:rPr lang="zh-TW" altLang="en-US" sz="1600" dirty="0"/>
              <a:t>「力」固然就是力量，用力量去克制自己。「力忍」，當一個人在受辱的時候縱然已起瞋心、但如能即時   覺察瞋念的升起，瞭解到瞋火之害、以觀照力克制竭力忍耐、使不發作，此種功夫稍有勉強，故名為「力忍」。</a:t>
            </a:r>
            <a:endParaRPr lang="en-US" altLang="zh-TW" sz="1600" dirty="0"/>
          </a:p>
        </p:txBody>
      </p:sp>
    </p:spTree>
    <p:extLst>
      <p:ext uri="{BB962C8B-B14F-4D97-AF65-F5344CB8AC3E}">
        <p14:creationId xmlns:p14="http://schemas.microsoft.com/office/powerpoint/2010/main" val="1059889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291830"/>
            <a:ext cx="7772400" cy="1440160"/>
          </a:xfrm>
        </p:spPr>
        <p:txBody>
          <a:bodyPr/>
          <a:lstStyle/>
          <a:p>
            <a:r>
              <a:rPr lang="zh-TW" altLang="en-US" dirty="0"/>
              <a:t>力忍</a:t>
            </a:r>
            <a:br>
              <a:rPr lang="en-US" altLang="zh-HK" dirty="0"/>
            </a:br>
            <a:r>
              <a:rPr lang="zh-HK" altLang="en-US" dirty="0"/>
              <a:t>提高痛苦忍受力</a:t>
            </a:r>
          </a:p>
        </p:txBody>
      </p:sp>
      <p:sp>
        <p:nvSpPr>
          <p:cNvPr id="3" name="文字版面配置區 2"/>
          <p:cNvSpPr>
            <a:spLocks noGrp="1"/>
          </p:cNvSpPr>
          <p:nvPr>
            <p:ph type="body" idx="1"/>
          </p:nvPr>
        </p:nvSpPr>
        <p:spPr/>
        <p:txBody>
          <a:bodyPr>
            <a:noAutofit/>
          </a:bodyPr>
          <a:lstStyle/>
          <a:p>
            <a:pPr marL="342900" indent="-342900">
              <a:lnSpc>
                <a:spcPts val="2600"/>
              </a:lnSpc>
              <a:buFont typeface="Arial" panose="020B0604020202020204" pitchFamily="34" charset="0"/>
              <a:buChar char="•"/>
            </a:pPr>
            <a:r>
              <a:rPr lang="zh-TW" altLang="en-US" sz="1400" dirty="0"/>
              <a:t>「</a:t>
            </a:r>
            <a:r>
              <a:rPr lang="zh-TW" altLang="en-US" sz="1400" dirty="0">
                <a:solidFill>
                  <a:srgbClr val="00B0F0"/>
                </a:solidFill>
              </a:rPr>
              <a:t>痛苦忍受力</a:t>
            </a:r>
            <a:r>
              <a:rPr lang="zh-TW" altLang="en-US" sz="1400" dirty="0"/>
              <a:t>」是指一個人能夠容忍痛苦的最大程度，而這痛苦泛指包括身理與心理狀態。</a:t>
            </a:r>
            <a:endParaRPr lang="en-US" altLang="zh-TW" sz="1400" dirty="0"/>
          </a:p>
          <a:p>
            <a:pPr marL="342900" indent="-342900">
              <a:lnSpc>
                <a:spcPts val="2600"/>
              </a:lnSpc>
              <a:buFont typeface="Arial" panose="020B0604020202020204" pitchFamily="34" charset="0"/>
              <a:buChar char="•"/>
            </a:pPr>
            <a:r>
              <a:rPr lang="zh-TW" altLang="en-US" sz="1400" dirty="0"/>
              <a:t>痛苦忍受力與心率區間之關連：若以訓練的心率</a:t>
            </a:r>
            <a:r>
              <a:rPr lang="en-US" altLang="zh-TW" sz="1400" dirty="0"/>
              <a:t>5</a:t>
            </a:r>
            <a:r>
              <a:rPr lang="zh-TW" altLang="en-US" sz="1400" dirty="0"/>
              <a:t>區間來做解釋，</a:t>
            </a:r>
            <a:r>
              <a:rPr lang="en-US" altLang="zh-TW" sz="1400" dirty="0"/>
              <a:t>1-3</a:t>
            </a:r>
            <a:r>
              <a:rPr lang="zh-TW" altLang="en-US" sz="1400" dirty="0"/>
              <a:t>區都在有氧區間內，約略是最大心率的</a:t>
            </a:r>
            <a:r>
              <a:rPr lang="en-US" altLang="zh-TW" sz="1400" dirty="0"/>
              <a:t>87%</a:t>
            </a:r>
            <a:r>
              <a:rPr lang="zh-TW" altLang="en-US" sz="1400" dirty="0"/>
              <a:t>以下；進入了心率第</a:t>
            </a:r>
            <a:r>
              <a:rPr lang="en-US" altLang="zh-TW" sz="1400" dirty="0"/>
              <a:t>4</a:t>
            </a:r>
            <a:r>
              <a:rPr lang="zh-TW" altLang="en-US" sz="1400" dirty="0"/>
              <a:t>區（最大心率</a:t>
            </a:r>
            <a:r>
              <a:rPr lang="en-US" altLang="zh-TW" sz="1400" dirty="0"/>
              <a:t>87%-93%</a:t>
            </a:r>
            <a:r>
              <a:rPr lang="zh-TW" altLang="en-US" sz="1400" dirty="0"/>
              <a:t>），即乳酸閾區間，試著想</a:t>
            </a:r>
            <a:r>
              <a:rPr lang="en-US" altLang="zh-TW" sz="1400" dirty="0"/>
              <a:t>o</a:t>
            </a:r>
            <a:r>
              <a:rPr lang="zh-TW" altLang="en-US" sz="1400" dirty="0"/>
              <a:t>像你用</a:t>
            </a:r>
            <a:r>
              <a:rPr lang="en-US" altLang="zh-TW" sz="1400" dirty="0"/>
              <a:t>10</a:t>
            </a:r>
            <a:r>
              <a:rPr lang="zh-TW" altLang="en-US" sz="1400" dirty="0"/>
              <a:t>公里配速的速度來進行跑步訓練，你知道身體很痛苦，但卻不至於到受不了需要馬上停止；最後的心率第</a:t>
            </a:r>
            <a:r>
              <a:rPr lang="en-US" altLang="zh-TW" sz="1400" dirty="0"/>
              <a:t>5</a:t>
            </a:r>
            <a:r>
              <a:rPr lang="zh-TW" altLang="en-US" sz="1400" dirty="0"/>
              <a:t>區，對於長距離運動選手而言，一般只有在進行間歇訓練時才會碰到，比賽時除非最後終點要拼搏時，才有可能到達。</a:t>
            </a:r>
            <a:endParaRPr lang="en-US" altLang="zh-TW" sz="1400" dirty="0"/>
          </a:p>
          <a:p>
            <a:pPr marL="342900" indent="-342900">
              <a:lnSpc>
                <a:spcPts val="2600"/>
              </a:lnSpc>
              <a:buFont typeface="Arial" panose="020B0604020202020204" pitchFamily="34" charset="0"/>
              <a:buChar char="•"/>
            </a:pPr>
            <a:r>
              <a:rPr lang="zh-TW" altLang="en-US" sz="1400" dirty="0"/>
              <a:t>訓練痛苦忍受力：要同時突破身理與心理障礙，堅守你的訓練課表，結合中高強度的訓練和保持健康的身體狀態，重要的是休息與緩和，讓身心都放鬆以迎接下一波訓練。</a:t>
            </a:r>
            <a:endParaRPr lang="zh-HK" altLang="en-US" sz="1400" dirty="0"/>
          </a:p>
        </p:txBody>
      </p:sp>
    </p:spTree>
    <p:extLst>
      <p:ext uri="{BB962C8B-B14F-4D97-AF65-F5344CB8AC3E}">
        <p14:creationId xmlns:p14="http://schemas.microsoft.com/office/powerpoint/2010/main" val="108376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ctrTitle"/>
          </p:nvPr>
        </p:nvSpPr>
        <p:spPr/>
        <p:txBody>
          <a:bodyPr>
            <a:normAutofit/>
          </a:bodyPr>
          <a:lstStyle/>
          <a:p>
            <a:r>
              <a:rPr lang="zh-TW" altLang="en-US" dirty="0"/>
              <a:t>疫境中的從容</a:t>
            </a:r>
            <a:endParaRPr lang="zh-HK" altLang="en-US" dirty="0"/>
          </a:p>
        </p:txBody>
      </p:sp>
      <p:sp>
        <p:nvSpPr>
          <p:cNvPr id="9" name="文字版面配置區 8"/>
          <p:cNvSpPr>
            <a:spLocks noGrp="1"/>
          </p:cNvSpPr>
          <p:nvPr>
            <p:ph type="subTitle" idx="1"/>
          </p:nvPr>
        </p:nvSpPr>
        <p:spPr/>
        <p:txBody>
          <a:bodyPr>
            <a:normAutofit lnSpcReduction="10000"/>
          </a:bodyPr>
          <a:lstStyle/>
          <a:p>
            <a:r>
              <a:rPr lang="zh-TW" altLang="en-US" dirty="0"/>
              <a:t>「</a:t>
            </a:r>
            <a:r>
              <a:rPr lang="zh-HK" altLang="en-US" dirty="0"/>
              <a:t>新冠肺炎</a:t>
            </a:r>
            <a:r>
              <a:rPr lang="zh-TW" altLang="en-US" dirty="0"/>
              <a:t>大流行」原因</a:t>
            </a:r>
            <a:endParaRPr lang="en-US" altLang="zh-TW" dirty="0"/>
          </a:p>
          <a:p>
            <a:r>
              <a:rPr lang="zh-TW" altLang="en-US" dirty="0"/>
              <a:t>如何處理疫境所引起的問題：「疫境自強行動」</a:t>
            </a:r>
            <a:endParaRPr lang="en-US" altLang="zh-TW" dirty="0"/>
          </a:p>
          <a:p>
            <a:r>
              <a:rPr lang="zh-TW" altLang="en-US" dirty="0"/>
              <a:t>人間淨土的建立</a:t>
            </a:r>
            <a:endParaRPr lang="zh-HK" altLang="en-US" dirty="0"/>
          </a:p>
        </p:txBody>
      </p:sp>
    </p:spTree>
    <p:extLst>
      <p:ext uri="{BB962C8B-B14F-4D97-AF65-F5344CB8AC3E}">
        <p14:creationId xmlns:p14="http://schemas.microsoft.com/office/powerpoint/2010/main" val="3151147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力忍</a:t>
            </a:r>
          </a:p>
        </p:txBody>
      </p:sp>
      <p:sp>
        <p:nvSpPr>
          <p:cNvPr id="3" name="文字版面配置區 2"/>
          <p:cNvSpPr>
            <a:spLocks noGrp="1"/>
          </p:cNvSpPr>
          <p:nvPr>
            <p:ph type="body" idx="1"/>
          </p:nvPr>
        </p:nvSpPr>
        <p:spPr/>
        <p:txBody>
          <a:bodyPr>
            <a:noAutofit/>
          </a:bodyPr>
          <a:lstStyle/>
          <a:p>
            <a:pPr marL="342900" indent="-342900">
              <a:buFont typeface="Arial" panose="020B0604020202020204" pitchFamily="34" charset="0"/>
              <a:buChar char="•"/>
            </a:pPr>
            <a:r>
              <a:rPr lang="zh-TW" altLang="en-US" sz="1600" dirty="0"/>
              <a:t>佛說： 「小忍成仁，大忍成佛」 </a:t>
            </a:r>
          </a:p>
          <a:p>
            <a:pPr marL="342900" indent="-342900">
              <a:buFont typeface="Arial" panose="020B0604020202020204" pitchFamily="34" charset="0"/>
              <a:buChar char="•"/>
            </a:pPr>
            <a:r>
              <a:rPr lang="zh-TW" altLang="en-US" sz="1600" dirty="0"/>
              <a:t>從原始佛教的</a:t>
            </a:r>
            <a:r>
              <a:rPr lang="en-US" altLang="zh-TW" sz="1600" dirty="0"/>
              <a:t>《</a:t>
            </a:r>
            <a:r>
              <a:rPr lang="zh-TW" altLang="en-US" sz="1600" dirty="0"/>
              <a:t>阿含經</a:t>
            </a:r>
            <a:r>
              <a:rPr lang="en-US" altLang="zh-TW" sz="1600" dirty="0"/>
              <a:t>》</a:t>
            </a:r>
            <a:r>
              <a:rPr lang="zh-TW" altLang="en-US" sz="1600" dirty="0"/>
              <a:t>到大乘的許多經典，處處提到忍辱行。所謂忍辱行，就是慈悲與智慧，是積極的，絕非束手就縛，消極地等待著被攻擊。</a:t>
            </a:r>
          </a:p>
          <a:p>
            <a:pPr marL="342900" indent="-342900">
              <a:buFont typeface="Arial" panose="020B0604020202020204" pitchFamily="34" charset="0"/>
              <a:buChar char="•"/>
            </a:pPr>
            <a:r>
              <a:rPr lang="zh-TW" altLang="en-US" sz="1600" dirty="0"/>
              <a:t>六度「忍辱波羅蜜安受苦忍」：是以精進為性，對一切苦楚困境修忍辱行。這不只是對人，而是對各種各樣苦難的情況，例如大風、大雨，大寒、大熱等，有的是天災，有的是人禍，還有身體四大不調，處於諸多痛苦的情況下而修忍辱行。這是菩薩成佛之因。</a:t>
            </a:r>
            <a:endParaRPr lang="zh-HK" altLang="en-US" sz="1600" dirty="0"/>
          </a:p>
        </p:txBody>
      </p:sp>
    </p:spTree>
    <p:extLst>
      <p:ext uri="{BB962C8B-B14F-4D97-AF65-F5344CB8AC3E}">
        <p14:creationId xmlns:p14="http://schemas.microsoft.com/office/powerpoint/2010/main" val="18957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067694"/>
            <a:ext cx="2912615" cy="147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HK" altLang="en-US" dirty="0"/>
              <a:t>意忍</a:t>
            </a:r>
          </a:p>
        </p:txBody>
      </p:sp>
      <p:sp>
        <p:nvSpPr>
          <p:cNvPr id="3" name="文字版面配置區 2"/>
          <p:cNvSpPr>
            <a:spLocks noGrp="1"/>
          </p:cNvSpPr>
          <p:nvPr>
            <p:ph type="body" idx="1"/>
          </p:nvPr>
        </p:nvSpPr>
        <p:spPr/>
        <p:txBody>
          <a:bodyPr>
            <a:noAutofit/>
          </a:bodyPr>
          <a:lstStyle/>
          <a:p>
            <a:r>
              <a:rPr lang="zh-TW" altLang="en-US" sz="1600" dirty="0"/>
              <a:t>逆境菩薩</a:t>
            </a:r>
            <a:endParaRPr lang="en-US" altLang="zh-TW" sz="1600" dirty="0"/>
          </a:p>
          <a:p>
            <a:r>
              <a:rPr lang="zh-TW" altLang="en-US" sz="1600" dirty="0"/>
              <a:t>苦能安受，樂而不執</a:t>
            </a:r>
            <a:endParaRPr lang="en-US" altLang="zh-TW" sz="1600" dirty="0"/>
          </a:p>
          <a:p>
            <a:r>
              <a:rPr lang="zh-TW" altLang="en-US" sz="1600" dirty="0"/>
              <a:t>妊娠期的不適，產痛；苦難好比分娩，痛苦過後是幸福</a:t>
            </a:r>
            <a:endParaRPr lang="en-US" altLang="zh-TW" sz="1600" dirty="0"/>
          </a:p>
          <a:p>
            <a:r>
              <a:rPr lang="zh-TW" altLang="en-US" sz="1600" dirty="0"/>
              <a:t>手術後的傷痛</a:t>
            </a:r>
            <a:endParaRPr lang="en-US" altLang="zh-TW" sz="1600" dirty="0"/>
          </a:p>
          <a:p>
            <a:r>
              <a:rPr lang="zh-TW" altLang="en-US" sz="1600" dirty="0"/>
              <a:t>運動員的心理質素</a:t>
            </a:r>
            <a:endParaRPr lang="zh-HK" altLang="en-US" sz="1600" dirty="0"/>
          </a:p>
        </p:txBody>
      </p:sp>
    </p:spTree>
    <p:extLst>
      <p:ext uri="{BB962C8B-B14F-4D97-AF65-F5344CB8AC3E}">
        <p14:creationId xmlns:p14="http://schemas.microsoft.com/office/powerpoint/2010/main" val="423514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不要再射自己一箭</a:t>
            </a:r>
            <a:br>
              <a:rPr lang="en-US" altLang="zh-HK" dirty="0"/>
            </a:br>
            <a:r>
              <a:rPr lang="zh-TW" altLang="en-US" sz="2400" b="0" dirty="0"/>
              <a:t>被</a:t>
            </a:r>
            <a:r>
              <a:rPr lang="en-US" altLang="zh-TW" sz="2400" b="0" dirty="0"/>
              <a:t>〝</a:t>
            </a:r>
            <a:r>
              <a:rPr lang="zh-TW" altLang="en-US" sz="2400" b="0" dirty="0"/>
              <a:t>身苦</a:t>
            </a:r>
            <a:r>
              <a:rPr lang="en-US" altLang="zh-TW" sz="2400" b="0" dirty="0"/>
              <a:t>〞</a:t>
            </a:r>
            <a:r>
              <a:rPr lang="zh-TW" altLang="en-US" sz="2400" b="0" dirty="0"/>
              <a:t>折磨時警惕別再被</a:t>
            </a:r>
            <a:r>
              <a:rPr lang="en-US" altLang="zh-TW" sz="2400" b="0" dirty="0"/>
              <a:t>〝</a:t>
            </a:r>
            <a:r>
              <a:rPr lang="zh-TW" altLang="en-US" sz="2400" b="0" dirty="0"/>
              <a:t>心苦</a:t>
            </a:r>
            <a:r>
              <a:rPr lang="en-US" altLang="zh-TW" sz="2400" b="0" dirty="0"/>
              <a:t>〞</a:t>
            </a:r>
            <a:r>
              <a:rPr lang="zh-TW" altLang="en-US" sz="2400" b="0" dirty="0"/>
              <a:t>這只毒箭射中</a:t>
            </a:r>
            <a:br>
              <a:rPr lang="zh-TW" altLang="en-US" sz="2400" b="0" dirty="0"/>
            </a:br>
            <a:endParaRPr lang="zh-HK" altLang="en-US" sz="2400" b="0" dirty="0"/>
          </a:p>
        </p:txBody>
      </p:sp>
      <p:sp>
        <p:nvSpPr>
          <p:cNvPr id="3" name="文字版面配置區 2"/>
          <p:cNvSpPr>
            <a:spLocks noGrp="1"/>
          </p:cNvSpPr>
          <p:nvPr>
            <p:ph type="body" idx="1"/>
          </p:nvPr>
        </p:nvSpPr>
        <p:spPr>
          <a:xfrm>
            <a:off x="685800" y="1275606"/>
            <a:ext cx="8134672" cy="1617615"/>
          </a:xfrm>
        </p:spPr>
        <p:txBody>
          <a:bodyPr>
            <a:normAutofit fontScale="92500" lnSpcReduction="20000"/>
          </a:bodyPr>
          <a:lstStyle/>
          <a:p>
            <a:pPr marL="342900" indent="-342900">
              <a:buFont typeface="Arial" panose="020B0604020202020204" pitchFamily="34" charset="0"/>
              <a:buChar char="•"/>
            </a:pPr>
            <a:r>
              <a:rPr lang="en-US" altLang="zh-TW" dirty="0"/>
              <a:t>《</a:t>
            </a:r>
            <a:r>
              <a:rPr lang="zh-TW" altLang="en-US" dirty="0"/>
              <a:t>心經</a:t>
            </a:r>
            <a:r>
              <a:rPr lang="en-US" altLang="zh-TW" dirty="0"/>
              <a:t>》</a:t>
            </a:r>
            <a:r>
              <a:rPr lang="zh-TW" altLang="en-US" dirty="0"/>
              <a:t>教人「照見五蘊皆空」，就能「度一切苦厄」。但是當你被最親愛的人背叛時，恐怕就空不了。這時，你不要想說該不該原諒對方，應該反過來想，如果說我不能夠五蘊皆空，那我就會受苦受難了。</a:t>
            </a:r>
            <a:endParaRPr lang="en-US" altLang="zh-TW" dirty="0"/>
          </a:p>
          <a:p>
            <a:pPr marL="342900" indent="-342900">
              <a:buFont typeface="Arial" panose="020B0604020202020204" pitchFamily="34" charset="0"/>
              <a:buChar char="•"/>
            </a:pPr>
            <a:r>
              <a:rPr lang="zh-TW" altLang="en-US" dirty="0"/>
              <a:t>佛經有個比喻，當你被別人射中一箭，就不要再射自己一箭。意思是說，當你被別人傷害時，不要再自己傷害自己，在心裡胡思亂想，只會讓自己受到多重傷害。</a:t>
            </a:r>
            <a:endParaRPr lang="zh-HK" altLang="en-US" dirty="0"/>
          </a:p>
        </p:txBody>
      </p:sp>
    </p:spTree>
    <p:extLst>
      <p:ext uri="{BB962C8B-B14F-4D97-AF65-F5344CB8AC3E}">
        <p14:creationId xmlns:p14="http://schemas.microsoft.com/office/powerpoint/2010/main" val="410377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當情緒遇上念佛</a:t>
            </a:r>
            <a:endParaRPr lang="zh-HK" altLang="en-US" dirty="0"/>
          </a:p>
        </p:txBody>
      </p:sp>
      <p:sp>
        <p:nvSpPr>
          <p:cNvPr id="3" name="文字版面配置區 2"/>
          <p:cNvSpPr>
            <a:spLocks noGrp="1"/>
          </p:cNvSpPr>
          <p:nvPr>
            <p:ph type="body" idx="1"/>
          </p:nvPr>
        </p:nvSpPr>
        <p:spPr/>
        <p:txBody>
          <a:bodyPr>
            <a:noAutofit/>
          </a:bodyPr>
          <a:lstStyle/>
          <a:p>
            <a:r>
              <a:rPr lang="zh-TW" altLang="en-US" sz="1600" dirty="0"/>
              <a:t>該研究請一群有持念阿彌陀佛名號的佛教徒對看電腦念阿彌陀佛，並接駁</a:t>
            </a:r>
            <a:r>
              <a:rPr lang="en-US" altLang="zh-TW" sz="1600" dirty="0"/>
              <a:t>EEG</a:t>
            </a:r>
            <a:r>
              <a:rPr lang="zh-TW" altLang="en-US" sz="1600" dirty="0"/>
              <a:t>腦電圖</a:t>
            </a:r>
            <a:r>
              <a:rPr lang="en-US" altLang="zh-TW" sz="1600" dirty="0"/>
              <a:t>(Electroencephalogram)</a:t>
            </a:r>
            <a:r>
              <a:rPr lang="zh-TW" altLang="en-US" sz="1600" dirty="0"/>
              <a:t>的機器，之後讓他們看電腦裏面的恐怖圖片和普通圖片。當他們看到那些恐怖圖片及普通相片時，腦電圖出現了六種反應狀態，第一個是看負面圖片；第二個是看中性圖片的時候；第三是看恐怖圖片而念聖誕老人；第四是看普通圖片而念聖誕老人；第五是看恐怖圖片念阿彌陀佛；第六是看普通圖片念阿彌陀佛；共六種狀況。</a:t>
            </a:r>
            <a:r>
              <a:rPr lang="en-US" altLang="zh-TW" sz="1600" dirty="0"/>
              <a:t>EEG</a:t>
            </a:r>
            <a:r>
              <a:rPr lang="zh-TW" altLang="en-US" sz="1600" dirty="0"/>
              <a:t>腦電圖顯示，念阿彌陀佛看到恐怖圖片時，在最初看到恐怖照片的時候，腦電圖是有反應的，但到情緒生起和恐懼生起的時間，負面訊息對腦及身體的後期知覺反應，基本上是被念佛中和了。</a:t>
            </a:r>
            <a:endParaRPr lang="zh-HK" altLang="en-US"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003798"/>
            <a:ext cx="259715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41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念佛培育正能量</a:t>
            </a:r>
            <a:endParaRPr lang="zh-HK" altLang="en-US" dirty="0"/>
          </a:p>
        </p:txBody>
      </p:sp>
      <p:sp>
        <p:nvSpPr>
          <p:cNvPr id="3" name="文字版面配置區 2"/>
          <p:cNvSpPr>
            <a:spLocks noGrp="1"/>
          </p:cNvSpPr>
          <p:nvPr>
            <p:ph type="body" idx="1"/>
          </p:nvPr>
        </p:nvSpPr>
        <p:spPr>
          <a:xfrm>
            <a:off x="685800" y="771550"/>
            <a:ext cx="7772400" cy="2121671"/>
          </a:xfrm>
        </p:spPr>
        <p:txBody>
          <a:bodyPr>
            <a:normAutofit/>
          </a:bodyPr>
          <a:lstStyle/>
          <a:p>
            <a:r>
              <a:rPr lang="zh-TW" altLang="en-US" dirty="0"/>
              <a:t>多媒體磁力共振研究顯示</a:t>
            </a:r>
            <a:r>
              <a:rPr lang="en-US" altLang="zh-TW" dirty="0"/>
              <a:t>,</a:t>
            </a:r>
            <a:r>
              <a:rPr lang="zh-TW" altLang="en-US" dirty="0"/>
              <a:t>反覆念佛能形成正面情緒、基模或者結構以抗衡恐懼心，就是當你念佛念多，大腦裏面的腦神經，組成了一個結，這個結構平衡負面情緒及偏見。研究顯示</a:t>
            </a:r>
            <a:r>
              <a:rPr lang="en-US" altLang="zh-TW" dirty="0"/>
              <a:t>,</a:t>
            </a:r>
            <a:r>
              <a:rPr lang="zh-TW" altLang="en-US" dirty="0"/>
              <a:t>當人面對負面情境</a:t>
            </a:r>
            <a:r>
              <a:rPr lang="en-US" altLang="zh-TW" dirty="0"/>
              <a:t>,</a:t>
            </a:r>
            <a:r>
              <a:rPr lang="zh-TW" altLang="en-US" dirty="0"/>
              <a:t>念佛能直接影響「杏仁核」的部位，調節情緒。</a:t>
            </a:r>
            <a:endParaRPr lang="zh-HK" alt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00379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4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念苦</a:t>
            </a:r>
            <a:endParaRPr lang="zh-HK" altLang="en-US" dirty="0"/>
          </a:p>
        </p:txBody>
      </p:sp>
      <p:sp>
        <p:nvSpPr>
          <p:cNvPr id="3" name="文字版面配置區 2"/>
          <p:cNvSpPr>
            <a:spLocks noGrp="1"/>
          </p:cNvSpPr>
          <p:nvPr>
            <p:ph type="body" idx="1"/>
          </p:nvPr>
        </p:nvSpPr>
        <p:spPr>
          <a:xfrm>
            <a:off x="685800" y="1635646"/>
            <a:ext cx="7772400" cy="1257575"/>
          </a:xfrm>
        </p:spPr>
        <p:txBody>
          <a:bodyPr>
            <a:normAutofit fontScale="77500" lnSpcReduction="20000"/>
          </a:bodyPr>
          <a:lstStyle/>
          <a:p>
            <a:endParaRPr lang="en-US" altLang="zh-TW" dirty="0"/>
          </a:p>
          <a:p>
            <a:r>
              <a:rPr lang="zh-TW" altLang="en-US" sz="2600" dirty="0"/>
              <a:t>地藏菩薩</a:t>
            </a:r>
            <a:endParaRPr lang="en-US" altLang="zh-TW" sz="2600" dirty="0"/>
          </a:p>
          <a:p>
            <a:r>
              <a:rPr lang="zh-TW" altLang="en-US" sz="2600" dirty="0"/>
              <a:t>地獄不空，誓不成佛，眾生度盡，方證菩提</a:t>
            </a:r>
            <a:endParaRPr lang="en-US" altLang="zh-TW" sz="2600" dirty="0"/>
          </a:p>
          <a:p>
            <a:r>
              <a:rPr lang="zh-HK" altLang="en-US" sz="2600" dirty="0"/>
              <a:t>力無所畏</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131590"/>
            <a:ext cx="230425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974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0204" y="3723878"/>
            <a:ext cx="7772400" cy="994420"/>
          </a:xfrm>
        </p:spPr>
        <p:txBody>
          <a:bodyPr/>
          <a:lstStyle/>
          <a:p>
            <a:r>
              <a:rPr lang="zh-HK" altLang="en-US" dirty="0"/>
              <a:t>觀</a:t>
            </a:r>
            <a:r>
              <a:rPr lang="zh-TW" altLang="en-US" dirty="0"/>
              <a:t>苦</a:t>
            </a:r>
            <a:endParaRPr lang="zh-HK" altLang="en-US" dirty="0"/>
          </a:p>
        </p:txBody>
      </p:sp>
      <p:sp>
        <p:nvSpPr>
          <p:cNvPr id="3" name="文字版面配置區 2"/>
          <p:cNvSpPr>
            <a:spLocks noGrp="1"/>
          </p:cNvSpPr>
          <p:nvPr>
            <p:ph type="body" idx="1"/>
          </p:nvPr>
        </p:nvSpPr>
        <p:spPr>
          <a:xfrm>
            <a:off x="720204" y="1635646"/>
            <a:ext cx="7772400" cy="2088232"/>
          </a:xfrm>
        </p:spPr>
        <p:txBody>
          <a:bodyPr>
            <a:normAutofit fontScale="25000" lnSpcReduction="20000"/>
          </a:bodyPr>
          <a:lstStyle/>
          <a:p>
            <a:endParaRPr lang="en-US" altLang="zh-TW" dirty="0"/>
          </a:p>
          <a:p>
            <a:pPr marL="540000" indent="-342900">
              <a:lnSpc>
                <a:spcPts val="2000"/>
              </a:lnSpc>
              <a:buFont typeface="Arial" panose="020B0604020202020204" pitchFamily="34" charset="0"/>
              <a:buChar char="•"/>
            </a:pPr>
            <a:r>
              <a:rPr lang="zh-TW" altLang="en-US" sz="6400" dirty="0"/>
              <a:t>我們必須面對痛苦，並走入痛苦，唯有如此，我們才能從中解脫</a:t>
            </a:r>
            <a:r>
              <a:rPr lang="en-US" altLang="zh-TW" sz="6400" dirty="0"/>
              <a:t>——</a:t>
            </a:r>
            <a:r>
              <a:rPr lang="zh-TW" altLang="en-US" sz="6400" dirty="0"/>
              <a:t>此為</a:t>
            </a:r>
            <a:r>
              <a:rPr lang="zh-TW" altLang="en-US" sz="6400" dirty="0">
                <a:solidFill>
                  <a:srgbClr val="00B0F0"/>
                </a:solidFill>
              </a:rPr>
              <a:t>第一聖諦</a:t>
            </a:r>
            <a:r>
              <a:rPr lang="zh-TW" altLang="en-US" sz="6400" dirty="0"/>
              <a:t>。</a:t>
            </a:r>
            <a:endParaRPr lang="en-US" altLang="zh-TW" sz="6400" dirty="0"/>
          </a:p>
          <a:p>
            <a:pPr marL="540000" indent="-342900">
              <a:lnSpc>
                <a:spcPts val="2000"/>
              </a:lnSpc>
              <a:buFont typeface="Arial" panose="020B0604020202020204" pitchFamily="34" charset="0"/>
              <a:buChar char="•"/>
            </a:pPr>
            <a:r>
              <a:rPr lang="zh-TW" altLang="en-US" sz="6400" dirty="0"/>
              <a:t>當你的心受到刺激而生煩惱，正在痛苦不安的時候，向</a:t>
            </a:r>
            <a:r>
              <a:rPr lang="zh-TW" altLang="en-US" sz="6400" dirty="0">
                <a:solidFill>
                  <a:srgbClr val="00B0F0"/>
                </a:solidFill>
              </a:rPr>
              <a:t>內心觀照</a:t>
            </a:r>
            <a:r>
              <a:rPr lang="zh-TW" altLang="en-US" sz="6400" dirty="0"/>
              <a:t>，體驗自己的情緒反應，覺察到那些讓你痛苦不安的心念，本身是虛幻的、是空的，如此一來，心情就會平靜。</a:t>
            </a:r>
            <a:endParaRPr lang="en-US" altLang="zh-TW" sz="6400" dirty="0"/>
          </a:p>
          <a:p>
            <a:pPr marL="540000" indent="-342900">
              <a:lnSpc>
                <a:spcPts val="2000"/>
              </a:lnSpc>
              <a:buFont typeface="Arial" panose="020B0604020202020204" pitchFamily="34" charset="0"/>
              <a:buChar char="•"/>
            </a:pPr>
            <a:r>
              <a:rPr lang="zh-TW" altLang="en-US" sz="6400" dirty="0"/>
              <a:t>積極地培育「</a:t>
            </a:r>
            <a:r>
              <a:rPr lang="zh-TW" altLang="en-US" sz="6400" dirty="0">
                <a:solidFill>
                  <a:srgbClr val="00B0F0"/>
                </a:solidFill>
              </a:rPr>
              <a:t>正念</a:t>
            </a:r>
            <a:r>
              <a:rPr lang="zh-TW" altLang="en-US" sz="6400" dirty="0"/>
              <a:t>」：如果讓心任意攀緣，各種心念都可能隨「苦受」生起，包括那些反映惱怒、貪愛、憂愁、報復、自憐等非善巧心態的心念。若放任這樣的心念，我們將強化相應的情感，並給自己帶來痛苦。當我們有目的地將意識脫離這些心念而帶往某個“停泊點”時，我們將削弱它們對我們生活的影響力，並為培育平靜和愉悅的心境創造了條件。</a:t>
            </a:r>
            <a:endParaRPr lang="en-US" altLang="zh-TW" sz="6400" dirty="0"/>
          </a:p>
          <a:p>
            <a:pPr marL="540000" indent="-342900">
              <a:lnSpc>
                <a:spcPts val="2000"/>
              </a:lnSpc>
              <a:buFont typeface="Arial" panose="020B0604020202020204" pitchFamily="34" charset="0"/>
              <a:buChar char="•"/>
            </a:pPr>
            <a:r>
              <a:rPr lang="zh-TW" altLang="en-US" sz="6400" dirty="0"/>
              <a:t>「</a:t>
            </a:r>
            <a:r>
              <a:rPr lang="zh-TW" altLang="en-US" sz="6400" dirty="0">
                <a:solidFill>
                  <a:srgbClr val="00B0F0"/>
                </a:solidFill>
              </a:rPr>
              <a:t>有覺覺痛，無痛痛覺</a:t>
            </a:r>
            <a:r>
              <a:rPr lang="zh-TW" altLang="en-US" sz="6400" dirty="0"/>
              <a:t>。」夢参老和尚常以此偈自勉。覺在心，觀痛在身，能覺身苦；痛在身，不能痛覺，覺不必隨色身受苦。肉身再苦，不必影響我的清淨心。</a:t>
            </a:r>
            <a:endParaRPr lang="zh-HK" altLang="en-US" sz="6400" dirty="0"/>
          </a:p>
        </p:txBody>
      </p:sp>
    </p:spTree>
    <p:extLst>
      <p:ext uri="{BB962C8B-B14F-4D97-AF65-F5344CB8AC3E}">
        <p14:creationId xmlns:p14="http://schemas.microsoft.com/office/powerpoint/2010/main" val="1800944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沒有苦看不到甜</a:t>
            </a:r>
            <a:endParaRPr lang="zh-HK" altLang="en-US" dirty="0"/>
          </a:p>
        </p:txBody>
      </p:sp>
      <p:sp>
        <p:nvSpPr>
          <p:cNvPr id="3" name="文字版面配置區 2"/>
          <p:cNvSpPr>
            <a:spLocks noGrp="1"/>
          </p:cNvSpPr>
          <p:nvPr>
            <p:ph type="body" idx="1"/>
          </p:nvPr>
        </p:nvSpPr>
        <p:spPr/>
        <p:txBody>
          <a:bodyPr>
            <a:normAutofit lnSpcReduction="10000"/>
          </a:bodyPr>
          <a:lstStyle/>
          <a:p>
            <a:r>
              <a:rPr lang="zh-TW" altLang="en-US" dirty="0"/>
              <a:t>從心不苦做到身不苦</a:t>
            </a:r>
          </a:p>
          <a:p>
            <a:r>
              <a:rPr lang="zh-TW" altLang="en-US" dirty="0"/>
              <a:t>身病心不病</a:t>
            </a:r>
          </a:p>
          <a:p>
            <a:r>
              <a:rPr lang="zh-TW" altLang="en-US" dirty="0">
                <a:solidFill>
                  <a:srgbClr val="00B0F0"/>
                </a:solidFill>
              </a:rPr>
              <a:t>痛而能受</a:t>
            </a:r>
            <a:r>
              <a:rPr lang="en-US" altLang="zh-TW" dirty="0">
                <a:solidFill>
                  <a:srgbClr val="00B0F0"/>
                </a:solidFill>
              </a:rPr>
              <a:t>   </a:t>
            </a:r>
            <a:r>
              <a:rPr lang="zh-TW" altLang="en-US" dirty="0">
                <a:solidFill>
                  <a:srgbClr val="00B0F0"/>
                </a:solidFill>
              </a:rPr>
              <a:t>樂而不執</a:t>
            </a:r>
            <a:endParaRPr lang="zh-HK" altLang="en-US" dirty="0">
              <a:solidFill>
                <a:srgbClr val="00B0F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1851670"/>
            <a:ext cx="2467143"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28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000"/>
                    </a14:imgEffect>
                  </a14:imgLayer>
                </a14:imgProps>
              </a:ext>
              <a:ext uri="{28A0092B-C50C-407E-A947-70E740481C1C}">
                <a14:useLocalDpi xmlns:a14="http://schemas.microsoft.com/office/drawing/2010/main" val="0"/>
              </a:ext>
            </a:extLst>
          </a:blip>
          <a:srcRect/>
          <a:stretch>
            <a:fillRect/>
          </a:stretch>
        </p:blipFill>
        <p:spPr bwMode="auto">
          <a:xfrm>
            <a:off x="2783396" y="51470"/>
            <a:ext cx="3505200" cy="3498850"/>
          </a:xfrm>
          <a:prstGeom prst="rect">
            <a:avLst/>
          </a:prstGeom>
          <a:gradFill>
            <a:gsLst>
              <a:gs pos="25650">
                <a:srgbClr val="DAB1B0"/>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glow rad="127000">
              <a:schemeClr val="accent1">
                <a:alpha val="42000"/>
              </a:schemeClr>
            </a:glow>
            <a:outerShdw dist="35921" dir="2700000" algn="ctr" rotWithShape="0">
              <a:schemeClr val="bg2">
                <a:alpha val="50000"/>
              </a:schemeClr>
            </a:outerShdw>
            <a:softEdge rad="38100"/>
          </a:effectLst>
        </p:spPr>
      </p:pic>
      <p:pic>
        <p:nvPicPr>
          <p:cNvPr id="4"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914269"/>
            <a:ext cx="2232248" cy="213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p:txBody>
          <a:bodyPr>
            <a:normAutofit/>
          </a:bodyPr>
          <a:lstStyle/>
          <a:p>
            <a:r>
              <a:rPr lang="zh-HK" altLang="en-US" dirty="0">
                <a:solidFill>
                  <a:srgbClr val="FF0000"/>
                </a:solidFill>
                <a:effectLst>
                  <a:outerShdw blurRad="38100" dist="38100" dir="2700000" algn="tl">
                    <a:srgbClr val="000000">
                      <a:alpha val="43137"/>
                    </a:srgbClr>
                  </a:outerShdw>
                </a:effectLst>
                <a:latin typeface="+mj-ea"/>
              </a:rPr>
              <a:t>身心禪</a:t>
            </a:r>
          </a:p>
        </p:txBody>
      </p:sp>
      <p:sp>
        <p:nvSpPr>
          <p:cNvPr id="3" name="文字版面配置區 2"/>
          <p:cNvSpPr>
            <a:spLocks noGrp="1"/>
          </p:cNvSpPr>
          <p:nvPr>
            <p:ph type="subTitle" idx="1"/>
          </p:nvPr>
        </p:nvSpPr>
        <p:spPr/>
        <p:txBody>
          <a:bodyPr/>
          <a:lstStyle/>
          <a:p>
            <a:r>
              <a:rPr lang="zh-HK" altLang="en-US" dirty="0"/>
              <a:t>生活的智慧</a:t>
            </a:r>
          </a:p>
        </p:txBody>
      </p:sp>
    </p:spTree>
    <p:extLst>
      <p:ext uri="{BB962C8B-B14F-4D97-AF65-F5344CB8AC3E}">
        <p14:creationId xmlns:p14="http://schemas.microsoft.com/office/powerpoint/2010/main" val="2023397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8FC4A4-8379-4437-B01D-32B4207432D2}"/>
              </a:ext>
            </a:extLst>
          </p:cNvPr>
          <p:cNvSpPr>
            <a:spLocks noGrp="1"/>
          </p:cNvSpPr>
          <p:nvPr>
            <p:ph type="title"/>
          </p:nvPr>
        </p:nvSpPr>
        <p:spPr/>
        <p:txBody>
          <a:bodyPr/>
          <a:lstStyle/>
          <a:p>
            <a:pPr algn="ctr" eaLnBrk="1" hangingPunct="1">
              <a:defRPr/>
            </a:pPr>
            <a:r>
              <a:rPr lang="zh-TW" altLang="en-US" dirty="0">
                <a:solidFill>
                  <a:schemeClr val="tx1"/>
                </a:solidFill>
                <a:effectLst>
                  <a:outerShdw blurRad="38100" dist="38100" dir="2700000" algn="tl">
                    <a:srgbClr val="000000">
                      <a:alpha val="43137"/>
                    </a:srgbClr>
                  </a:outerShdw>
                </a:effectLst>
                <a:latin typeface="+mn-ea"/>
                <a:ea typeface="+mn-ea"/>
              </a:rPr>
              <a:t>產前健身健心運動</a:t>
            </a:r>
            <a:endParaRPr lang="zh-HK" altLang="en-US" dirty="0">
              <a:solidFill>
                <a:schemeClr val="tx1"/>
              </a:solidFill>
              <a:effectLst>
                <a:outerShdw blurRad="38100" dist="38100" dir="2700000" algn="tl">
                  <a:srgbClr val="000000">
                    <a:alpha val="43137"/>
                  </a:srgbClr>
                </a:outerShdw>
              </a:effectLst>
              <a:latin typeface="+mn-ea"/>
              <a:ea typeface="+mn-ea"/>
            </a:endParaRPr>
          </a:p>
        </p:txBody>
      </p:sp>
      <p:sp>
        <p:nvSpPr>
          <p:cNvPr id="103427" name="文字版面配置區 5">
            <a:extLst>
              <a:ext uri="{FF2B5EF4-FFF2-40B4-BE49-F238E27FC236}">
                <a16:creationId xmlns:a16="http://schemas.microsoft.com/office/drawing/2014/main" id="{A15AF3E8-8576-4377-BF20-066471DA6A23}"/>
              </a:ext>
            </a:extLst>
          </p:cNvPr>
          <p:cNvSpPr>
            <a:spLocks noGrp="1"/>
          </p:cNvSpPr>
          <p:nvPr>
            <p:ph type="body" idx="1"/>
          </p:nvPr>
        </p:nvSpPr>
        <p:spPr/>
        <p:txBody>
          <a:bodyPr>
            <a:normAutofit lnSpcReduction="10000"/>
          </a:bodyPr>
          <a:lstStyle/>
          <a:p>
            <a:pPr>
              <a:lnSpc>
                <a:spcPct val="80000"/>
              </a:lnSpc>
            </a:pPr>
            <a:br>
              <a:rPr lang="en-US" altLang="zh-TW" sz="2325" b="1">
                <a:solidFill>
                  <a:srgbClr val="FF0000"/>
                </a:solidFill>
                <a:latin typeface="新細明體" panose="02020500000000000000" pitchFamily="18" charset="-120"/>
              </a:rPr>
            </a:br>
            <a:r>
              <a:rPr lang="zh-TW" altLang="en-US" sz="3000" b="1">
                <a:solidFill>
                  <a:srgbClr val="0000FF"/>
                </a:solidFill>
                <a:latin typeface="新細明體" panose="02020500000000000000" pitchFamily="18" charset="-120"/>
              </a:rPr>
              <a:t>為你的胎兒過綠色生活</a:t>
            </a:r>
            <a:endParaRPr lang="en-US" altLang="zh-TW" sz="3000" b="1">
              <a:solidFill>
                <a:srgbClr val="0000FF"/>
              </a:solidFill>
              <a:latin typeface="新細明體" panose="02020500000000000000" pitchFamily="18" charset="-120"/>
            </a:endParaRPr>
          </a:p>
          <a:p>
            <a:pPr>
              <a:lnSpc>
                <a:spcPct val="80000"/>
              </a:lnSpc>
            </a:pPr>
            <a:r>
              <a:rPr lang="zh-TW" altLang="en-US" sz="3000" b="1">
                <a:solidFill>
                  <a:srgbClr val="008000"/>
                </a:solidFill>
                <a:latin typeface="新細明體" panose="02020500000000000000" pitchFamily="18" charset="-120"/>
              </a:rPr>
              <a:t>令胎兒生活在你的淨土中</a:t>
            </a:r>
            <a:endParaRPr lang="zh-TW" altLang="en-US" sz="3000" b="1">
              <a:solidFill>
                <a:srgbClr val="008000"/>
              </a:solidFill>
            </a:endParaRPr>
          </a:p>
        </p:txBody>
      </p:sp>
      <p:sp>
        <p:nvSpPr>
          <p:cNvPr id="103428" name="投影片編號版面配置區 3">
            <a:extLst>
              <a:ext uri="{FF2B5EF4-FFF2-40B4-BE49-F238E27FC236}">
                <a16:creationId xmlns:a16="http://schemas.microsoft.com/office/drawing/2014/main" id="{944A82E4-87C1-481D-8C30-AA7A96E3C8C8}"/>
              </a:ext>
            </a:extLst>
          </p:cNvPr>
          <p:cNvSpPr txBox="1">
            <a:spLocks noGrp="1" noChangeArrowheads="1"/>
          </p:cNvSpPr>
          <p:nvPr/>
        </p:nvSpPr>
        <p:spPr bwMode="auto">
          <a:xfrm>
            <a:off x="7086600" y="4767263"/>
            <a:ext cx="5715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r" eaLnBrk="1" hangingPunct="1">
              <a:spcBef>
                <a:spcPct val="0"/>
              </a:spcBef>
              <a:buClrTx/>
              <a:buSzTx/>
              <a:buFontTx/>
              <a:buNone/>
            </a:pPr>
            <a:fld id="{31C6E663-C7B2-4D88-9286-D6AFA9801985}" type="slidenum">
              <a:rPr lang="zh-TW" altLang="en-US" sz="900">
                <a:solidFill>
                  <a:srgbClr val="D1EAEE"/>
                </a:solidFill>
                <a:latin typeface="Arial" panose="020B0604020202020204" pitchFamily="34" charset="0"/>
              </a:rPr>
              <a:pPr algn="r" eaLnBrk="1" hangingPunct="1">
                <a:spcBef>
                  <a:spcPct val="0"/>
                </a:spcBef>
                <a:buClrTx/>
                <a:buSzTx/>
                <a:buFontTx/>
                <a:buNone/>
              </a:pPr>
              <a:t>29</a:t>
            </a:fld>
            <a:endParaRPr lang="en-US" altLang="zh-TW" sz="900">
              <a:solidFill>
                <a:srgbClr val="D1EAEE"/>
              </a:solidFill>
              <a:latin typeface="Arial" panose="020B0604020202020204" pitchFamily="34" charset="0"/>
            </a:endParaRPr>
          </a:p>
        </p:txBody>
      </p:sp>
      <p:pic>
        <p:nvPicPr>
          <p:cNvPr id="6" name="圖片 2">
            <a:extLst>
              <a:ext uri="{FF2B5EF4-FFF2-40B4-BE49-F238E27FC236}">
                <a16:creationId xmlns:a16="http://schemas.microsoft.com/office/drawing/2014/main" id="{322AE13B-D3FC-4912-996C-8111B1F01D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955" y="2890612"/>
            <a:ext cx="1312069"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疫境中的從容</a:t>
            </a:r>
            <a:endParaRPr lang="zh-HK" altLang="en-US" dirty="0"/>
          </a:p>
        </p:txBody>
      </p:sp>
      <p:sp>
        <p:nvSpPr>
          <p:cNvPr id="5" name="文字版面配置區 4"/>
          <p:cNvSpPr>
            <a:spLocks noGrp="1"/>
          </p:cNvSpPr>
          <p:nvPr>
            <p:ph type="body" idx="1"/>
          </p:nvPr>
        </p:nvSpPr>
        <p:spPr>
          <a:xfrm>
            <a:off x="683568" y="1707654"/>
            <a:ext cx="7772400" cy="1125900"/>
          </a:xfrm>
        </p:spPr>
        <p:txBody>
          <a:bodyPr>
            <a:normAutofit fontScale="92500"/>
          </a:bodyPr>
          <a:lstStyle/>
          <a:p>
            <a:r>
              <a:rPr lang="zh-TW" altLang="en-US" dirty="0"/>
              <a:t> 佛說：</a:t>
            </a:r>
            <a:r>
              <a:rPr lang="en-US" altLang="zh-TW" dirty="0"/>
              <a:t>『</a:t>
            </a:r>
            <a:r>
              <a:rPr lang="zh-TW" altLang="en-US" dirty="0"/>
              <a:t>降伏百萬大軍並不偉大，降伏自己，才是世界上最偉大的人。</a:t>
            </a:r>
            <a:r>
              <a:rPr lang="en-US" altLang="zh-TW" dirty="0"/>
              <a:t>』</a:t>
            </a:r>
          </a:p>
          <a:p>
            <a:r>
              <a:rPr lang="zh-TW" altLang="en-US" dirty="0"/>
              <a:t>佛陀最偉大的成就，就是告訴我們：</a:t>
            </a:r>
            <a:r>
              <a:rPr lang="en-US" altLang="zh-TW" dirty="0"/>
              <a:t>『</a:t>
            </a:r>
            <a:r>
              <a:rPr lang="zh-TW" altLang="en-US" dirty="0"/>
              <a:t>要改變世界，要由改變自己的思想開始。</a:t>
            </a:r>
            <a:r>
              <a:rPr lang="en-US" altLang="zh-TW" dirty="0"/>
              <a:t>』</a:t>
            </a:r>
            <a:endParaRPr lang="zh-HK" altLang="en-US" dirty="0"/>
          </a:p>
        </p:txBody>
      </p:sp>
    </p:spTree>
    <p:extLst>
      <p:ext uri="{BB962C8B-B14F-4D97-AF65-F5344CB8AC3E}">
        <p14:creationId xmlns:p14="http://schemas.microsoft.com/office/powerpoint/2010/main" val="33275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02D7085-8CC1-4E41-A646-8E975ADE0639}"/>
              </a:ext>
            </a:extLst>
          </p:cNvPr>
          <p:cNvSpPr>
            <a:spLocks noGrp="1" noChangeArrowheads="1"/>
          </p:cNvSpPr>
          <p:nvPr>
            <p:ph type="title"/>
          </p:nvPr>
        </p:nvSpPr>
        <p:spPr/>
        <p:txBody>
          <a:bodyPr vert="horz" lIns="69056" tIns="34529" rIns="69056" bIns="34529" rtlCol="0" anchor="ctr">
            <a:normAutofit/>
            <a:scene3d>
              <a:camera prst="orthographicFront"/>
              <a:lightRig rig="soft" dir="tl">
                <a:rot lat="0" lon="0" rev="0"/>
              </a:lightRig>
            </a:scene3d>
            <a:sp3d contourW="8890">
              <a:contourClr>
                <a:schemeClr val="accent3">
                  <a:shade val="55000"/>
                </a:schemeClr>
              </a:contourClr>
            </a:sp3d>
          </a:bodyPr>
          <a:lstStyle/>
          <a:p>
            <a:pPr algn="ctr" eaLnBrk="1" hangingPunct="1">
              <a:defRPr/>
            </a:pPr>
            <a:r>
              <a:rPr lang="zh-TW" altLang="en-US" sz="2550" dirty="0">
                <a:solidFill>
                  <a:srgbClr val="FF3300"/>
                </a:solidFill>
              </a:rPr>
              <a:t>   </a:t>
            </a:r>
            <a:r>
              <a:rPr lang="zh-TW" altLang="en-US" sz="2325" b="0" dirty="0">
                <a:solidFill>
                  <a:schemeClr val="tx1"/>
                </a:solidFill>
                <a:effectLst/>
                <a:latin typeface="+mn-ea"/>
                <a:ea typeface="+mn-ea"/>
              </a:rPr>
              <a:t>香港華裔產婦靈性健康與心理教育之研究</a:t>
            </a:r>
            <a:r>
              <a:rPr lang="en-US" altLang="zh-TW" sz="2325" b="0" dirty="0">
                <a:solidFill>
                  <a:schemeClr val="tx1"/>
                </a:solidFill>
                <a:effectLst/>
                <a:latin typeface="+mn-ea"/>
                <a:ea typeface="+mn-ea"/>
              </a:rPr>
              <a:t>  </a:t>
            </a:r>
            <a:br>
              <a:rPr lang="en-US" altLang="zh-TW" sz="2325" b="0" dirty="0">
                <a:solidFill>
                  <a:schemeClr val="tx1"/>
                </a:solidFill>
                <a:effectLst/>
                <a:latin typeface="+mn-ea"/>
                <a:ea typeface="+mn-ea"/>
              </a:rPr>
            </a:br>
            <a:r>
              <a:rPr lang="zh-TW" altLang="en-US" sz="2325" b="0" dirty="0">
                <a:solidFill>
                  <a:schemeClr val="tx1"/>
                </a:solidFill>
                <a:effectLst/>
                <a:latin typeface="+mn-ea"/>
                <a:ea typeface="+mn-ea"/>
              </a:rPr>
              <a:t>有關「產前健身健心運動」對妊娠健康和胎兒健康之影響</a:t>
            </a:r>
          </a:p>
        </p:txBody>
      </p:sp>
      <p:sp>
        <p:nvSpPr>
          <p:cNvPr id="20483" name="Rectangle 3">
            <a:extLst>
              <a:ext uri="{FF2B5EF4-FFF2-40B4-BE49-F238E27FC236}">
                <a16:creationId xmlns:a16="http://schemas.microsoft.com/office/drawing/2014/main" id="{FDB4E79E-A755-47C2-95C3-8E5767A0060A}"/>
              </a:ext>
            </a:extLst>
          </p:cNvPr>
          <p:cNvSpPr>
            <a:spLocks noGrp="1" noChangeArrowheads="1"/>
          </p:cNvSpPr>
          <p:nvPr>
            <p:ph type="body" idx="1"/>
          </p:nvPr>
        </p:nvSpPr>
        <p:spPr>
          <a:xfrm>
            <a:off x="827584" y="123478"/>
            <a:ext cx="7848872" cy="2769743"/>
          </a:xfrm>
        </p:spPr>
        <p:txBody>
          <a:bodyPr vert="horz" lIns="69056" tIns="34529" rIns="69056" bIns="34529" rtlCol="0">
            <a:normAutofit fontScale="32500" lnSpcReduction="20000"/>
          </a:bodyPr>
          <a:lstStyle/>
          <a:p>
            <a:pPr marL="0" indent="0">
              <a:lnSpc>
                <a:spcPct val="170000"/>
              </a:lnSpc>
              <a:buNone/>
              <a:defRPr/>
            </a:pPr>
            <a:r>
              <a:rPr lang="zh-TW" altLang="en-US" sz="4900" dirty="0">
                <a:solidFill>
                  <a:srgbClr val="00823B"/>
                </a:solidFill>
              </a:rPr>
              <a:t>研究發現</a:t>
            </a:r>
            <a:r>
              <a:rPr lang="en-US" altLang="zh-TW" sz="4900" dirty="0">
                <a:solidFill>
                  <a:srgbClr val="00823B"/>
                </a:solidFill>
              </a:rPr>
              <a:t>:</a:t>
            </a:r>
          </a:p>
          <a:p>
            <a:pPr eaLnBrk="1" hangingPunct="1">
              <a:lnSpc>
                <a:spcPct val="170000"/>
              </a:lnSpc>
              <a:buFont typeface="Wingdings" pitchFamily="2" charset="2"/>
              <a:buNone/>
              <a:defRPr/>
            </a:pPr>
            <a:r>
              <a:rPr lang="en-US" altLang="zh-TW" sz="4900" dirty="0">
                <a:solidFill>
                  <a:srgbClr val="0000FF"/>
                </a:solidFill>
              </a:rPr>
              <a:t>    </a:t>
            </a:r>
            <a:r>
              <a:rPr lang="en-US" altLang="zh-TW" sz="4900" dirty="0">
                <a:solidFill>
                  <a:srgbClr val="00823B"/>
                </a:solidFill>
              </a:rPr>
              <a:t>(1) </a:t>
            </a:r>
            <a:r>
              <a:rPr lang="zh-TW" altLang="en-US" sz="4900" dirty="0">
                <a:solidFill>
                  <a:srgbClr val="00823B"/>
                </a:solidFill>
              </a:rPr>
              <a:t>「</a:t>
            </a:r>
            <a:r>
              <a:rPr lang="zh-TW" altLang="en-US" sz="4900" b="1" dirty="0">
                <a:solidFill>
                  <a:srgbClr val="FF0000"/>
                </a:solidFill>
              </a:rPr>
              <a:t>產前健身健心運動</a:t>
            </a:r>
            <a:r>
              <a:rPr lang="zh-TW" altLang="en-US" sz="4900" dirty="0">
                <a:solidFill>
                  <a:srgbClr val="00823B"/>
                </a:solidFill>
              </a:rPr>
              <a:t>」對產婦的身體、心理、社會和靈性健康有正面的影響</a:t>
            </a:r>
            <a:endParaRPr lang="en-US" altLang="zh-TW" sz="4900" dirty="0">
              <a:solidFill>
                <a:srgbClr val="00823B"/>
              </a:solidFill>
            </a:endParaRPr>
          </a:p>
          <a:p>
            <a:pPr eaLnBrk="1" hangingPunct="1">
              <a:lnSpc>
                <a:spcPct val="170000"/>
              </a:lnSpc>
              <a:buFont typeface="Wingdings" pitchFamily="2" charset="2"/>
              <a:buNone/>
              <a:defRPr/>
            </a:pPr>
            <a:r>
              <a:rPr lang="zh-TW" altLang="en-US" sz="4900" dirty="0">
                <a:solidFill>
                  <a:srgbClr val="0000FF"/>
                </a:solidFill>
              </a:rPr>
              <a:t>    </a:t>
            </a:r>
            <a:r>
              <a:rPr lang="en-US" altLang="zh-TW" sz="4900" dirty="0">
                <a:solidFill>
                  <a:srgbClr val="00823B"/>
                </a:solidFill>
              </a:rPr>
              <a:t>(2)</a:t>
            </a:r>
            <a:r>
              <a:rPr lang="zh-TW" altLang="en-US" sz="4900" dirty="0">
                <a:solidFill>
                  <a:srgbClr val="00823B"/>
                </a:solidFill>
              </a:rPr>
              <a:t>  參與「產前健身健心運動」孕婦所生的嬰兒</a:t>
            </a:r>
            <a:r>
              <a:rPr lang="zh-TW" altLang="en-US" sz="4900" u="sng" dirty="0">
                <a:solidFill>
                  <a:srgbClr val="FF0000"/>
                </a:solidFill>
              </a:rPr>
              <a:t>臍帶血皮質醇</a:t>
            </a:r>
            <a:r>
              <a:rPr lang="zh-TW" altLang="en-US" sz="4900" dirty="0">
                <a:solidFill>
                  <a:srgbClr val="00823B"/>
                </a:solidFill>
              </a:rPr>
              <a:t>含量比不參與的為高</a:t>
            </a:r>
            <a:endParaRPr lang="en-US" altLang="zh-TW" sz="4900" dirty="0">
              <a:solidFill>
                <a:srgbClr val="00823B"/>
              </a:solidFill>
            </a:endParaRPr>
          </a:p>
          <a:p>
            <a:pPr eaLnBrk="1" hangingPunct="1">
              <a:lnSpc>
                <a:spcPct val="170000"/>
              </a:lnSpc>
              <a:buFont typeface="Wingdings" pitchFamily="2" charset="2"/>
              <a:buNone/>
              <a:defRPr/>
            </a:pPr>
            <a:r>
              <a:rPr lang="zh-TW" altLang="en-US" sz="4900" dirty="0">
                <a:solidFill>
                  <a:srgbClr val="0000FF"/>
                </a:solidFill>
              </a:rPr>
              <a:t>    </a:t>
            </a:r>
            <a:r>
              <a:rPr lang="en-US" altLang="zh-TW" sz="4900" dirty="0">
                <a:solidFill>
                  <a:srgbClr val="00823B"/>
                </a:solidFill>
              </a:rPr>
              <a:t>(3)  </a:t>
            </a:r>
            <a:r>
              <a:rPr lang="zh-TW" altLang="en-US" sz="4900" dirty="0">
                <a:solidFill>
                  <a:srgbClr val="00823B"/>
                </a:solidFill>
              </a:rPr>
              <a:t>這些幼兒在六個月時</a:t>
            </a:r>
            <a:r>
              <a:rPr lang="zh-TW" altLang="en-US" sz="4900" u="sng" dirty="0">
                <a:solidFill>
                  <a:srgbClr val="FF0000"/>
                </a:solidFill>
              </a:rPr>
              <a:t>氣質評估</a:t>
            </a:r>
            <a:r>
              <a:rPr lang="zh-TW" altLang="en-US" sz="4900" dirty="0">
                <a:solidFill>
                  <a:srgbClr val="00823B"/>
                </a:solidFill>
              </a:rPr>
              <a:t>顯示容易</a:t>
            </a:r>
            <a:r>
              <a:rPr lang="zh-TW" altLang="en-US" sz="4900" dirty="0">
                <a:solidFill>
                  <a:srgbClr val="FF0000"/>
                </a:solidFill>
              </a:rPr>
              <a:t>接受新事物</a:t>
            </a:r>
            <a:r>
              <a:rPr lang="zh-TW" altLang="en-US" sz="4900" dirty="0">
                <a:solidFill>
                  <a:srgbClr val="00823B"/>
                </a:solidFill>
              </a:rPr>
              <a:t>，情緒本質為</a:t>
            </a:r>
            <a:r>
              <a:rPr lang="zh-TW" altLang="en-US" sz="4900" dirty="0">
                <a:solidFill>
                  <a:srgbClr val="FF3300"/>
                </a:solidFill>
              </a:rPr>
              <a:t>優質</a:t>
            </a:r>
            <a:r>
              <a:rPr lang="zh-TW" altLang="en-US" sz="4900" dirty="0">
                <a:solidFill>
                  <a:srgbClr val="00823B"/>
                </a:solidFill>
              </a:rPr>
              <a:t>和</a:t>
            </a:r>
            <a:r>
              <a:rPr lang="zh-TW" altLang="en-US" sz="4900" b="1" dirty="0">
                <a:solidFill>
                  <a:srgbClr val="FF3300"/>
                </a:solidFill>
              </a:rPr>
              <a:t>時常歡笑</a:t>
            </a:r>
            <a:r>
              <a:rPr lang="zh-TW" altLang="en-US" sz="4900" dirty="0">
                <a:solidFill>
                  <a:srgbClr val="FF3300"/>
                </a:solidFill>
              </a:rPr>
              <a:t> </a:t>
            </a:r>
            <a:r>
              <a:rPr lang="zh-TW" altLang="en-US" sz="4900" b="1" dirty="0">
                <a:solidFill>
                  <a:srgbClr val="00823B"/>
                </a:solidFill>
              </a:rPr>
              <a:t>→</a:t>
            </a:r>
            <a:r>
              <a:rPr lang="zh-TW" altLang="en-US" sz="4900" dirty="0">
                <a:solidFill>
                  <a:srgbClr val="00823B"/>
                </a:solidFill>
              </a:rPr>
              <a:t>証明「產前健身健心運動」對胎教的重要</a:t>
            </a:r>
            <a:r>
              <a:rPr lang="en-US" altLang="zh-TW" sz="2900" dirty="0">
                <a:solidFill>
                  <a:srgbClr val="0000FF"/>
                </a:solidFill>
              </a:rPr>
              <a:t>		</a:t>
            </a:r>
            <a:endParaRPr lang="zh-TW" altLang="en-US" sz="1800" dirty="0">
              <a:solidFill>
                <a:schemeClr val="bg2"/>
              </a:solidFill>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6B30AE-AC03-4F38-9E4F-58FCC9F591CC}"/>
              </a:ext>
            </a:extLst>
          </p:cNvPr>
          <p:cNvSpPr>
            <a:spLocks noGrp="1"/>
          </p:cNvSpPr>
          <p:nvPr>
            <p:ph type="title"/>
          </p:nvPr>
        </p:nvSpPr>
        <p:spPr/>
        <p:txBody>
          <a:bodyPr/>
          <a:lstStyle/>
          <a:p>
            <a:pPr>
              <a:defRPr/>
            </a:pPr>
            <a:r>
              <a:rPr lang="zh-TW" altLang="en-US" dirty="0">
                <a:solidFill>
                  <a:schemeClr val="tx1"/>
                </a:solidFill>
                <a:effectLst>
                  <a:outerShdw blurRad="38100" dist="38100" dir="2700000" algn="tl">
                    <a:srgbClr val="000000">
                      <a:alpha val="43137"/>
                    </a:srgbClr>
                  </a:outerShdw>
                </a:effectLst>
                <a:latin typeface="+mn-ea"/>
                <a:ea typeface="+mn-ea"/>
              </a:rPr>
              <a:t>胎內學習</a:t>
            </a:r>
          </a:p>
        </p:txBody>
      </p:sp>
      <p:sp>
        <p:nvSpPr>
          <p:cNvPr id="112643" name="文字版面配置區 2">
            <a:extLst>
              <a:ext uri="{FF2B5EF4-FFF2-40B4-BE49-F238E27FC236}">
                <a16:creationId xmlns:a16="http://schemas.microsoft.com/office/drawing/2014/main" id="{CAB3A096-E41B-4BC2-B0AE-413479F42704}"/>
              </a:ext>
            </a:extLst>
          </p:cNvPr>
          <p:cNvSpPr>
            <a:spLocks noGrp="1"/>
          </p:cNvSpPr>
          <p:nvPr>
            <p:ph type="body" idx="1"/>
          </p:nvPr>
        </p:nvSpPr>
        <p:spPr/>
        <p:txBody>
          <a:bodyPr/>
          <a:lstStyle/>
          <a:p>
            <a:r>
              <a:rPr lang="zh-TW" altLang="en-US" sz="4050">
                <a:solidFill>
                  <a:srgbClr val="00823B"/>
                </a:solidFill>
              </a:rPr>
              <a:t>胎內禪修</a:t>
            </a:r>
          </a:p>
        </p:txBody>
      </p:sp>
      <p:pic>
        <p:nvPicPr>
          <p:cNvPr id="112644" name="圖片 6">
            <a:extLst>
              <a:ext uri="{FF2B5EF4-FFF2-40B4-BE49-F238E27FC236}">
                <a16:creationId xmlns:a16="http://schemas.microsoft.com/office/drawing/2014/main" id="{BF65561A-704D-4C10-BDFF-1F47572DE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9094" y="33813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HK" altLang="en-US" dirty="0"/>
              <a:t>身心禪</a:t>
            </a:r>
          </a:p>
        </p:txBody>
      </p:sp>
      <p:sp>
        <p:nvSpPr>
          <p:cNvPr id="5" name="文字版面配置區 4"/>
          <p:cNvSpPr>
            <a:spLocks noGrp="1"/>
          </p:cNvSpPr>
          <p:nvPr>
            <p:ph type="body" idx="1"/>
          </p:nvPr>
        </p:nvSpPr>
        <p:spPr>
          <a:xfrm>
            <a:off x="685800" y="915566"/>
            <a:ext cx="7772400" cy="1977655"/>
          </a:xfrm>
        </p:spPr>
        <p:txBody>
          <a:bodyPr>
            <a:noAutofit/>
          </a:bodyPr>
          <a:lstStyle/>
          <a:p>
            <a:r>
              <a:rPr lang="zh-TW" altLang="en-US" dirty="0"/>
              <a:t>積極心理學、心理教育</a:t>
            </a:r>
          </a:p>
          <a:p>
            <a:r>
              <a:rPr lang="zh-TW" altLang="en-US" dirty="0"/>
              <a:t>黃帝內經、易經、道德經</a:t>
            </a:r>
          </a:p>
          <a:p>
            <a:r>
              <a:rPr lang="zh-TW" altLang="en-US" dirty="0"/>
              <a:t>導引養生</a:t>
            </a:r>
          </a:p>
          <a:p>
            <a:r>
              <a:rPr lang="zh-TW" altLang="en-US" dirty="0"/>
              <a:t>八正道、四念住、四無量心</a:t>
            </a:r>
          </a:p>
          <a:p>
            <a:r>
              <a:rPr lang="zh-TW" altLang="en-US" dirty="0"/>
              <a:t>大念住經、心經、金剛經、楞嚴經</a:t>
            </a:r>
            <a:endParaRPr lang="zh-HK" altLang="en-US" dirty="0"/>
          </a:p>
        </p:txBody>
      </p:sp>
    </p:spTree>
    <p:extLst>
      <p:ext uri="{BB962C8B-B14F-4D97-AF65-F5344CB8AC3E}">
        <p14:creationId xmlns:p14="http://schemas.microsoft.com/office/powerpoint/2010/main" val="344216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身心禪</a:t>
            </a:r>
          </a:p>
        </p:txBody>
      </p:sp>
      <p:sp>
        <p:nvSpPr>
          <p:cNvPr id="3" name="文字版面配置區 2"/>
          <p:cNvSpPr>
            <a:spLocks noGrp="1"/>
          </p:cNvSpPr>
          <p:nvPr>
            <p:ph type="body" idx="1"/>
          </p:nvPr>
        </p:nvSpPr>
        <p:spPr/>
        <p:txBody>
          <a:bodyPr>
            <a:normAutofit lnSpcReduction="10000"/>
          </a:bodyPr>
          <a:lstStyle/>
          <a:p>
            <a:r>
              <a:rPr lang="zh-TW" altLang="en-US" dirty="0"/>
              <a:t>包括一系列的心理教育和禪修練習</a:t>
            </a:r>
          </a:p>
          <a:p>
            <a:r>
              <a:rPr lang="zh-TW" altLang="en-US" dirty="0"/>
              <a:t>適合所有人士</a:t>
            </a:r>
          </a:p>
          <a:p>
            <a:r>
              <a:rPr lang="zh-TW" altLang="en-US" dirty="0"/>
              <a:t>行 住 坐 卧</a:t>
            </a:r>
            <a:endParaRPr lang="zh-HK" altLang="en-US" dirty="0"/>
          </a:p>
        </p:txBody>
      </p:sp>
    </p:spTree>
    <p:extLst>
      <p:ext uri="{BB962C8B-B14F-4D97-AF65-F5344CB8AC3E}">
        <p14:creationId xmlns:p14="http://schemas.microsoft.com/office/powerpoint/2010/main" val="292730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身心禪</a:t>
            </a:r>
          </a:p>
        </p:txBody>
      </p:sp>
      <p:sp>
        <p:nvSpPr>
          <p:cNvPr id="3" name="文字版面配置區 2"/>
          <p:cNvSpPr>
            <a:spLocks noGrp="1"/>
          </p:cNvSpPr>
          <p:nvPr>
            <p:ph type="body" idx="1"/>
          </p:nvPr>
        </p:nvSpPr>
        <p:spPr/>
        <p:txBody>
          <a:bodyPr>
            <a:normAutofit lnSpcReduction="10000"/>
          </a:bodyPr>
          <a:lstStyle/>
          <a:p>
            <a:r>
              <a:rPr lang="zh-TW" altLang="en-US" dirty="0"/>
              <a:t>每日一事</a:t>
            </a:r>
          </a:p>
          <a:p>
            <a:r>
              <a:rPr lang="zh-TW" altLang="en-US" dirty="0"/>
              <a:t>靜修運動</a:t>
            </a:r>
          </a:p>
          <a:p>
            <a:r>
              <a:rPr lang="zh-TW" altLang="en-US" dirty="0"/>
              <a:t>全心運動</a:t>
            </a:r>
            <a:endParaRPr lang="zh-HK" altLang="en-US" dirty="0"/>
          </a:p>
        </p:txBody>
      </p:sp>
    </p:spTree>
    <p:extLst>
      <p:ext uri="{BB962C8B-B14F-4D97-AF65-F5344CB8AC3E}">
        <p14:creationId xmlns:p14="http://schemas.microsoft.com/office/powerpoint/2010/main" val="3862761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每日一事</a:t>
            </a:r>
          </a:p>
        </p:txBody>
      </p:sp>
      <p:sp>
        <p:nvSpPr>
          <p:cNvPr id="3" name="文字版面配置區 2"/>
          <p:cNvSpPr>
            <a:spLocks noGrp="1"/>
          </p:cNvSpPr>
          <p:nvPr>
            <p:ph type="body" idx="1"/>
          </p:nvPr>
        </p:nvSpPr>
        <p:spPr/>
        <p:txBody>
          <a:bodyPr>
            <a:noAutofit/>
          </a:bodyPr>
          <a:lstStyle/>
          <a:p>
            <a:r>
              <a:rPr lang="zh-TW" altLang="en-US" dirty="0"/>
              <a:t>日行一善</a:t>
            </a:r>
          </a:p>
          <a:p>
            <a:r>
              <a:rPr lang="zh-TW" altLang="en-US" dirty="0"/>
              <a:t>轉危為機</a:t>
            </a:r>
          </a:p>
          <a:p>
            <a:r>
              <a:rPr lang="zh-TW" altLang="en-US" dirty="0"/>
              <a:t>微笑行動</a:t>
            </a:r>
          </a:p>
          <a:p>
            <a:r>
              <a:rPr lang="zh-TW" altLang="en-US" dirty="0"/>
              <a:t>放下自在</a:t>
            </a:r>
            <a:endParaRPr lang="zh-HK" altLang="en-US" dirty="0"/>
          </a:p>
        </p:txBody>
      </p:sp>
    </p:spTree>
    <p:extLst>
      <p:ext uri="{BB962C8B-B14F-4D97-AF65-F5344CB8AC3E}">
        <p14:creationId xmlns:p14="http://schemas.microsoft.com/office/powerpoint/2010/main" val="1568096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日行一善</a:t>
            </a:r>
          </a:p>
        </p:txBody>
      </p:sp>
      <p:sp>
        <p:nvSpPr>
          <p:cNvPr id="3" name="文字版面配置區 2"/>
          <p:cNvSpPr>
            <a:spLocks noGrp="1"/>
          </p:cNvSpPr>
          <p:nvPr>
            <p:ph type="body" idx="1"/>
          </p:nvPr>
        </p:nvSpPr>
        <p:spPr/>
        <p:txBody>
          <a:bodyPr/>
          <a:lstStyle/>
          <a:p>
            <a:r>
              <a:rPr lang="zh-TW" altLang="en-US" dirty="0"/>
              <a:t>善待自己，善待別人</a:t>
            </a:r>
            <a:endParaRPr lang="zh-HK" altLang="en-US" dirty="0"/>
          </a:p>
        </p:txBody>
      </p:sp>
      <p:pic>
        <p:nvPicPr>
          <p:cNvPr id="4" name="Picture 6" descr="http://pic.pimg.tw/sana217/1204888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5717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22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轉危為機</a:t>
            </a:r>
          </a:p>
        </p:txBody>
      </p:sp>
      <p:sp>
        <p:nvSpPr>
          <p:cNvPr id="3" name="文字版面配置區 2"/>
          <p:cNvSpPr>
            <a:spLocks noGrp="1"/>
          </p:cNvSpPr>
          <p:nvPr>
            <p:ph type="body" idx="1"/>
          </p:nvPr>
        </p:nvSpPr>
        <p:spPr/>
        <p:txBody>
          <a:bodyPr/>
          <a:lstStyle/>
          <a:p>
            <a:r>
              <a:rPr lang="zh-TW" altLang="en-US" dirty="0"/>
              <a:t>積極語言</a:t>
            </a:r>
            <a:endParaRPr lang="en-US" altLang="zh-TW" dirty="0"/>
          </a:p>
          <a:p>
            <a:r>
              <a:rPr lang="zh-TW" altLang="en-US" dirty="0"/>
              <a:t>轉危為機</a:t>
            </a:r>
            <a:br>
              <a:rPr lang="zh-TW" altLang="en-US" dirty="0"/>
            </a:br>
            <a:r>
              <a:rPr lang="zh-TW" altLang="en-US" dirty="0"/>
              <a:t>行不依識</a:t>
            </a:r>
            <a:endParaRPr lang="zh-HK" altLang="en-US" dirty="0"/>
          </a:p>
        </p:txBody>
      </p:sp>
    </p:spTree>
    <p:extLst>
      <p:ext uri="{BB962C8B-B14F-4D97-AF65-F5344CB8AC3E}">
        <p14:creationId xmlns:p14="http://schemas.microsoft.com/office/powerpoint/2010/main" val="2003961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encrypted-tbn0.google.com/images?q=tbn:ANd9GcQkojrtgMvgMG0ow4oWOZqObGMpAYye32EUVMIO1SMT0l00bnsb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003798"/>
            <a:ext cx="1999109" cy="199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HK" altLang="en-US" dirty="0"/>
              <a:t>微笑行動</a:t>
            </a:r>
          </a:p>
        </p:txBody>
      </p:sp>
      <p:sp>
        <p:nvSpPr>
          <p:cNvPr id="3" name="文字版面配置區 2"/>
          <p:cNvSpPr>
            <a:spLocks noGrp="1"/>
          </p:cNvSpPr>
          <p:nvPr>
            <p:ph type="body" idx="1"/>
          </p:nvPr>
        </p:nvSpPr>
        <p:spPr/>
        <p:txBody>
          <a:bodyPr>
            <a:normAutofit lnSpcReduction="10000"/>
          </a:bodyPr>
          <a:lstStyle/>
          <a:p>
            <a:r>
              <a:rPr lang="zh-HK" altLang="en-US" dirty="0"/>
              <a:t>微笑並不難學習</a:t>
            </a:r>
          </a:p>
          <a:p>
            <a:r>
              <a:rPr lang="zh-HK" altLang="en-US" dirty="0"/>
              <a:t>難的是如何讓微笑成為習慣</a:t>
            </a:r>
          </a:p>
          <a:p>
            <a:r>
              <a:rPr lang="en-HK" altLang="zh-HK" dirty="0"/>
              <a:t>It is not difficult to learn bliss but it is hard to turn it into a habit</a:t>
            </a:r>
            <a:endParaRPr lang="zh-HK" altLang="en-US" dirty="0"/>
          </a:p>
        </p:txBody>
      </p:sp>
    </p:spTree>
    <p:extLst>
      <p:ext uri="{BB962C8B-B14F-4D97-AF65-F5344CB8AC3E}">
        <p14:creationId xmlns:p14="http://schemas.microsoft.com/office/powerpoint/2010/main" val="1495415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放下自在</a:t>
            </a:r>
          </a:p>
        </p:txBody>
      </p:sp>
      <p:sp>
        <p:nvSpPr>
          <p:cNvPr id="3" name="文字版面配置區 2"/>
          <p:cNvSpPr>
            <a:spLocks noGrp="1"/>
          </p:cNvSpPr>
          <p:nvPr>
            <p:ph type="body" idx="1"/>
          </p:nvPr>
        </p:nvSpPr>
        <p:spPr/>
        <p:txBody>
          <a:bodyPr>
            <a:normAutofit lnSpcReduction="10000"/>
          </a:bodyPr>
          <a:lstStyle/>
          <a:p>
            <a:r>
              <a:rPr lang="zh-TW" altLang="en-US" dirty="0"/>
              <a:t>不比較</a:t>
            </a:r>
            <a:r>
              <a:rPr lang="en-US" altLang="zh-TW" dirty="0"/>
              <a:t>	</a:t>
            </a:r>
            <a:r>
              <a:rPr lang="zh-TW" altLang="en-US" dirty="0"/>
              <a:t>學習接受與包容</a:t>
            </a:r>
          </a:p>
          <a:p>
            <a:r>
              <a:rPr lang="zh-TW" altLang="en-US" dirty="0"/>
              <a:t>手酸了</a:t>
            </a:r>
            <a:r>
              <a:rPr lang="en-US" altLang="zh-TW" dirty="0"/>
              <a:t>	</a:t>
            </a:r>
            <a:r>
              <a:rPr lang="zh-TW" altLang="en-US" dirty="0"/>
              <a:t>可將手裡的東西放下</a:t>
            </a:r>
          </a:p>
          <a:p>
            <a:r>
              <a:rPr lang="zh-TW" altLang="en-US" dirty="0"/>
              <a:t>心累了</a:t>
            </a:r>
            <a:r>
              <a:rPr lang="en-US" altLang="zh-TW" dirty="0"/>
              <a:t>	</a:t>
            </a:r>
            <a:r>
              <a:rPr lang="zh-TW" altLang="en-US" dirty="0"/>
              <a:t>請把心裡的事放下</a:t>
            </a:r>
            <a:endParaRPr lang="zh-HK" altLang="en-US" dirty="0"/>
          </a:p>
        </p:txBody>
      </p:sp>
      <p:pic>
        <p:nvPicPr>
          <p:cNvPr id="4" name="Picture 6" descr="let go的圖片搜尋結果">
            <a:extLst>
              <a:ext uri="{FF2B5EF4-FFF2-40B4-BE49-F238E27FC236}">
                <a16:creationId xmlns:a16="http://schemas.microsoft.com/office/drawing/2014/main" id="{0873F925-8677-4065-8946-DB177F0CB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5167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10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1000" contrast="-40000"/>
                    </a14:imgEffect>
                  </a14:imgLayer>
                </a14:imgProps>
              </a:ext>
              <a:ext uri="{28A0092B-C50C-407E-A947-70E740481C1C}">
                <a14:useLocalDpi xmlns:a14="http://schemas.microsoft.com/office/drawing/2010/main" val="0"/>
              </a:ext>
            </a:extLst>
          </a:blip>
          <a:srcRect/>
          <a:stretch>
            <a:fillRect/>
          </a:stretch>
        </p:blipFill>
        <p:spPr bwMode="auto">
          <a:xfrm>
            <a:off x="762000" y="384175"/>
            <a:ext cx="7620000" cy="4375150"/>
          </a:xfrm>
          <a:prstGeom prst="rect">
            <a:avLst/>
          </a:prstGeom>
          <a:noFill/>
          <a:ln>
            <a:noFill/>
          </a:ln>
          <a:effectLst>
            <a:glow rad="127000">
              <a:schemeClr val="accent1">
                <a:alpha val="61000"/>
              </a:schemeClr>
            </a:glow>
            <a:softEdge rad="355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標題 3"/>
          <p:cNvSpPr>
            <a:spLocks noGrp="1"/>
          </p:cNvSpPr>
          <p:nvPr>
            <p:ph type="ctrTitle"/>
          </p:nvPr>
        </p:nvSpPr>
        <p:spPr/>
        <p:txBody>
          <a:bodyPr>
            <a:normAutofit fontScale="90000"/>
          </a:bodyPr>
          <a:lstStyle/>
          <a:p>
            <a:r>
              <a:rPr lang="zh-TW" altLang="en-US" dirty="0"/>
              <a:t>「</a:t>
            </a:r>
            <a:r>
              <a:rPr lang="zh-HK" altLang="en-US" dirty="0"/>
              <a:t>新冠肺炎大流行</a:t>
            </a:r>
            <a:r>
              <a:rPr lang="zh-TW" altLang="en-US" dirty="0"/>
              <a:t>」</a:t>
            </a:r>
            <a:r>
              <a:rPr lang="zh-HK" altLang="en-US" dirty="0"/>
              <a:t>原因</a:t>
            </a:r>
            <a:br>
              <a:rPr lang="zh-HK" altLang="en-US" dirty="0"/>
            </a:br>
            <a:endParaRPr lang="zh-HK" altLang="en-US" dirty="0"/>
          </a:p>
        </p:txBody>
      </p:sp>
      <p:sp>
        <p:nvSpPr>
          <p:cNvPr id="5" name="文字版面配置區 4"/>
          <p:cNvSpPr>
            <a:spLocks noGrp="1"/>
          </p:cNvSpPr>
          <p:nvPr>
            <p:ph type="subTitle" idx="1"/>
          </p:nvPr>
        </p:nvSpPr>
        <p:spPr/>
        <p:txBody>
          <a:bodyPr/>
          <a:lstStyle/>
          <a:p>
            <a:r>
              <a:rPr lang="zh-TW" altLang="en-US" dirty="0">
                <a:solidFill>
                  <a:schemeClr val="bg2"/>
                </a:solidFill>
              </a:rPr>
              <a:t>因緣所生法</a:t>
            </a:r>
            <a:endParaRPr lang="en-US" altLang="zh-TW" dirty="0">
              <a:solidFill>
                <a:schemeClr val="bg2"/>
              </a:solidFill>
            </a:endParaRPr>
          </a:p>
          <a:p>
            <a:r>
              <a:rPr lang="en-US" altLang="zh-HK" dirty="0">
                <a:solidFill>
                  <a:schemeClr val="bg2"/>
                </a:solidFill>
              </a:rPr>
              <a:t>COVID 19 ( 2019 </a:t>
            </a:r>
            <a:r>
              <a:rPr lang="zh-HK" altLang="en-US" dirty="0">
                <a:solidFill>
                  <a:schemeClr val="bg2"/>
                </a:solidFill>
              </a:rPr>
              <a:t>冠狀病毒病 </a:t>
            </a:r>
            <a:r>
              <a:rPr lang="en-US" altLang="zh-HK" dirty="0">
                <a:solidFill>
                  <a:schemeClr val="bg2"/>
                </a:solidFill>
              </a:rPr>
              <a:t>)</a:t>
            </a:r>
            <a:endParaRPr lang="zh-HK" altLang="en-US" dirty="0">
              <a:solidFill>
                <a:schemeClr val="bg2"/>
              </a:solidFill>
            </a:endParaRPr>
          </a:p>
        </p:txBody>
      </p:sp>
    </p:spTree>
    <p:extLst>
      <p:ext uri="{BB962C8B-B14F-4D97-AF65-F5344CB8AC3E}">
        <p14:creationId xmlns:p14="http://schemas.microsoft.com/office/powerpoint/2010/main" val="3086194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859782"/>
            <a:ext cx="7772400" cy="1395638"/>
          </a:xfrm>
        </p:spPr>
        <p:txBody>
          <a:bodyPr/>
          <a:lstStyle/>
          <a:p>
            <a:r>
              <a:rPr lang="zh-HK" altLang="en-US" dirty="0"/>
              <a:t>靜修運動</a:t>
            </a:r>
          </a:p>
        </p:txBody>
      </p:sp>
      <p:sp>
        <p:nvSpPr>
          <p:cNvPr id="3" name="文字版面配置區 2"/>
          <p:cNvSpPr>
            <a:spLocks noGrp="1"/>
          </p:cNvSpPr>
          <p:nvPr>
            <p:ph type="body" idx="1"/>
          </p:nvPr>
        </p:nvSpPr>
        <p:spPr/>
        <p:txBody>
          <a:bodyPr>
            <a:normAutofit/>
          </a:bodyPr>
          <a:lstStyle/>
          <a:p>
            <a:r>
              <a:rPr lang="zh-TW" altLang="en-US" dirty="0"/>
              <a:t>行、住、坐、卧</a:t>
            </a:r>
          </a:p>
          <a:p>
            <a:r>
              <a:rPr lang="en-US" altLang="zh-TW" dirty="0"/>
              <a:t>『</a:t>
            </a:r>
            <a:r>
              <a:rPr lang="zh-TW" altLang="en-US" dirty="0"/>
              <a:t>行亦禪，坐亦禪，語默動靜體安然。</a:t>
            </a:r>
            <a:r>
              <a:rPr lang="en-US" altLang="zh-TW" dirty="0"/>
              <a:t>』</a:t>
            </a:r>
            <a:r>
              <a:rPr lang="zh-TW" altLang="en-US" dirty="0"/>
              <a:t>（永嘉 玄覺大師 證道歌）</a:t>
            </a:r>
            <a:endParaRPr lang="zh-HK" altLang="en-US" dirty="0"/>
          </a:p>
        </p:txBody>
      </p:sp>
    </p:spTree>
    <p:extLst>
      <p:ext uri="{BB962C8B-B14F-4D97-AF65-F5344CB8AC3E}">
        <p14:creationId xmlns:p14="http://schemas.microsoft.com/office/powerpoint/2010/main" val="259286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靜修運動</a:t>
            </a:r>
          </a:p>
        </p:txBody>
      </p:sp>
      <p:sp>
        <p:nvSpPr>
          <p:cNvPr id="3" name="文字版面配置區 2"/>
          <p:cNvSpPr>
            <a:spLocks noGrp="1"/>
          </p:cNvSpPr>
          <p:nvPr>
            <p:ph type="body" idx="1"/>
          </p:nvPr>
        </p:nvSpPr>
        <p:spPr/>
        <p:txBody>
          <a:bodyPr>
            <a:normAutofit/>
          </a:bodyPr>
          <a:lstStyle/>
          <a:p>
            <a:r>
              <a:rPr lang="zh-TW" altLang="en-US" dirty="0"/>
              <a:t>鬆禪   聆聽禪</a:t>
            </a:r>
            <a:r>
              <a:rPr lang="en-US" altLang="zh-TW" dirty="0"/>
              <a:t>   </a:t>
            </a:r>
            <a:r>
              <a:rPr lang="zh-TW" altLang="en-US" dirty="0"/>
              <a:t>食禪　飲水禪　音樂禪   站禪    行禪　動禪　坐禪　睡禪   放下禪</a:t>
            </a:r>
            <a:endParaRPr lang="zh-HK" alt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003798"/>
            <a:ext cx="302418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030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鬆禪</a:t>
            </a:r>
          </a:p>
        </p:txBody>
      </p:sp>
      <p:sp>
        <p:nvSpPr>
          <p:cNvPr id="3" name="文字版面配置區 2"/>
          <p:cNvSpPr>
            <a:spLocks noGrp="1"/>
          </p:cNvSpPr>
          <p:nvPr>
            <p:ph type="body" idx="1"/>
          </p:nvPr>
        </p:nvSpPr>
        <p:spPr/>
        <p:txBody>
          <a:bodyPr>
            <a:normAutofit lnSpcReduction="10000"/>
          </a:bodyPr>
          <a:lstStyle/>
          <a:p>
            <a:r>
              <a:rPr lang="zh-TW" altLang="en-US" dirty="0"/>
              <a:t>「身心分離」</a:t>
            </a:r>
            <a:endParaRPr lang="en-US" altLang="zh-HK" dirty="0"/>
          </a:p>
          <a:p>
            <a:r>
              <a:rPr lang="zh-HK" altLang="en-US" dirty="0"/>
              <a:t>   放鬆</a:t>
            </a:r>
            <a:r>
              <a:rPr lang="zh-TW" altLang="en-US" dirty="0"/>
              <a:t>「身」</a:t>
            </a:r>
            <a:endParaRPr lang="en-US" altLang="zh-TW" dirty="0"/>
          </a:p>
          <a:p>
            <a:r>
              <a:rPr lang="zh-HK" altLang="en-US" dirty="0"/>
              <a:t>   放鬆</a:t>
            </a:r>
            <a:r>
              <a:rPr lang="zh-TW" altLang="en-US" dirty="0"/>
              <a:t>「心」</a:t>
            </a:r>
            <a:endParaRPr lang="zh-HK" altLang="en-US"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813" y="1995686"/>
            <a:ext cx="2663825" cy="178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58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聆聽禪</a:t>
            </a:r>
          </a:p>
        </p:txBody>
      </p:sp>
      <p:sp>
        <p:nvSpPr>
          <p:cNvPr id="3" name="文字版面配置區 2"/>
          <p:cNvSpPr>
            <a:spLocks noGrp="1"/>
          </p:cNvSpPr>
          <p:nvPr>
            <p:ph type="body" idx="1"/>
          </p:nvPr>
        </p:nvSpPr>
        <p:spPr/>
        <p:txBody>
          <a:bodyPr>
            <a:noAutofit/>
          </a:bodyPr>
          <a:lstStyle/>
          <a:p>
            <a:pPr marL="0" indent="0">
              <a:buNone/>
            </a:pPr>
            <a:r>
              <a:rPr lang="zh-TW" altLang="en-US" sz="1600" dirty="0"/>
              <a:t>頭、頸、背部保持垂直，以挻直莊嚴的姿勢，反映內在自主，耐心和覺察的態度，坐在直背的椅子上，雙手平放在大腿上，雙腳平放在地，背自然垂直，不要用任何方法控制呼吸，専注覺察你聽到的「聲音」；聆聽身體發出的聲音，如呼吸、腸胃蠕動等，再注意體外的聲音，留意房內的聲音，再聆聽房外的聲音；持續覺知這個「聲音」；沒有聲音時知道沒有聲音，聲音微弱時知道聲音微弱，聲音強時知道聲音強，讓聲音來、讓聲音去，讓聲音生、讓聲音滅，對各種聲音不排拒，不取著，只是保持覺知、捨離及安住下來；專注於這個「聲音」有來去生滅的特點，如實覺察，無須分析或思考，不要理會聲音所勾起的念頭，不要被聲音引發的情緒影響；當心念分散時，重新將念頭專注到「聲音」上。當你練習純熟時，就不一定要坐著做訓練，任何時間都可以做這個運動。</a:t>
            </a:r>
            <a:endParaRPr lang="zh-HK" altLang="en-US" sz="1600" dirty="0"/>
          </a:p>
        </p:txBody>
      </p:sp>
      <p:pic>
        <p:nvPicPr>
          <p:cNvPr id="4"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147814"/>
            <a:ext cx="16668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574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食禪</a:t>
            </a:r>
          </a:p>
        </p:txBody>
      </p:sp>
      <p:sp>
        <p:nvSpPr>
          <p:cNvPr id="3" name="文字版面配置區 2"/>
          <p:cNvSpPr>
            <a:spLocks noGrp="1"/>
          </p:cNvSpPr>
          <p:nvPr>
            <p:ph type="body" idx="1"/>
          </p:nvPr>
        </p:nvSpPr>
        <p:spPr/>
        <p:txBody>
          <a:bodyPr>
            <a:normAutofit lnSpcReduction="10000"/>
          </a:bodyPr>
          <a:lstStyle/>
          <a:p>
            <a:r>
              <a:rPr lang="zh-TW" altLang="en-US" dirty="0"/>
              <a:t>慢慢咀嚼</a:t>
            </a:r>
          </a:p>
          <a:p>
            <a:r>
              <a:rPr lang="zh-TW" altLang="en-US" dirty="0"/>
              <a:t>覺察舌頭與口腔的活動</a:t>
            </a:r>
          </a:p>
          <a:p>
            <a:r>
              <a:rPr lang="zh-TW" altLang="en-US" dirty="0"/>
              <a:t>感受食物的味道</a:t>
            </a:r>
            <a:endParaRPr lang="zh-HK" altLang="en-US" dirty="0"/>
          </a:p>
        </p:txBody>
      </p:sp>
      <p:pic>
        <p:nvPicPr>
          <p:cNvPr id="1026" name="Picture 2" descr="淡味，方是真滋味— 序《禪食慢味》 « 丹尼LOHAS生活誌">
            <a:extLst>
              <a:ext uri="{FF2B5EF4-FFF2-40B4-BE49-F238E27FC236}">
                <a16:creationId xmlns:a16="http://schemas.microsoft.com/office/drawing/2014/main" id="{99D14615-ED7E-4920-9C2D-E4424A555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76732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965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行禪</a:t>
            </a:r>
          </a:p>
        </p:txBody>
      </p:sp>
      <p:sp>
        <p:nvSpPr>
          <p:cNvPr id="3" name="文字版面配置區 2"/>
          <p:cNvSpPr>
            <a:spLocks noGrp="1"/>
          </p:cNvSpPr>
          <p:nvPr>
            <p:ph type="body" idx="1"/>
          </p:nvPr>
        </p:nvSpPr>
        <p:spPr/>
        <p:txBody>
          <a:bodyPr/>
          <a:lstStyle/>
          <a:p>
            <a:r>
              <a:rPr lang="zh-HK" altLang="en-US" dirty="0"/>
              <a:t>從步行開始</a:t>
            </a:r>
            <a:endParaRPr lang="en-US" altLang="zh-HK" dirty="0"/>
          </a:p>
          <a:p>
            <a:r>
              <a:rPr lang="zh-TW" altLang="en-US" dirty="0"/>
              <a:t>用「腰胯」去行動</a:t>
            </a:r>
            <a:endParaRPr lang="zh-HK" altLang="en-US" dirty="0"/>
          </a:p>
        </p:txBody>
      </p:sp>
      <p:pic>
        <p:nvPicPr>
          <p:cNvPr id="2050" name="Picture 2" descr="有一種慢步叫行禪| BetterMe Magazine">
            <a:extLst>
              <a:ext uri="{FF2B5EF4-FFF2-40B4-BE49-F238E27FC236}">
                <a16:creationId xmlns:a16="http://schemas.microsoft.com/office/drawing/2014/main" id="{58E662E1-484C-4D22-BA72-60D78F55D7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419622"/>
            <a:ext cx="4927907" cy="257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118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82751-990D-4162-86CE-33684AE28FE4}"/>
              </a:ext>
            </a:extLst>
          </p:cNvPr>
          <p:cNvSpPr>
            <a:spLocks noGrp="1"/>
          </p:cNvSpPr>
          <p:nvPr>
            <p:ph type="title"/>
          </p:nvPr>
        </p:nvSpPr>
        <p:spPr/>
        <p:txBody>
          <a:bodyPr/>
          <a:lstStyle/>
          <a:p>
            <a:pPr>
              <a:defRPr/>
            </a:pPr>
            <a:r>
              <a:rPr lang="zh-TW" altLang="en-US" b="0" dirty="0">
                <a:solidFill>
                  <a:schemeClr val="tx1"/>
                </a:solidFill>
                <a:effectLst/>
                <a:latin typeface="+mn-ea"/>
                <a:ea typeface="+mn-ea"/>
              </a:rPr>
              <a:t>動禪</a:t>
            </a:r>
            <a:br>
              <a:rPr lang="en-US" altLang="zh-TW" b="0" dirty="0">
                <a:solidFill>
                  <a:schemeClr val="tx1"/>
                </a:solidFill>
                <a:effectLst/>
                <a:latin typeface="+mn-ea"/>
                <a:ea typeface="+mn-ea"/>
              </a:rPr>
            </a:br>
            <a:r>
              <a:rPr lang="zh-TW" altLang="en-US" b="0" dirty="0">
                <a:solidFill>
                  <a:schemeClr val="tx1"/>
                </a:solidFill>
                <a:effectLst/>
                <a:latin typeface="+mn-ea"/>
                <a:ea typeface="+mn-ea"/>
              </a:rPr>
              <a:t>身根圓通</a:t>
            </a:r>
            <a:endParaRPr lang="zh-HK" altLang="en-US" b="0" dirty="0">
              <a:solidFill>
                <a:schemeClr val="tx1"/>
              </a:solidFill>
              <a:effectLst/>
              <a:latin typeface="+mn-ea"/>
              <a:ea typeface="+mn-ea"/>
            </a:endParaRPr>
          </a:p>
        </p:txBody>
      </p:sp>
      <p:sp>
        <p:nvSpPr>
          <p:cNvPr id="102404" name="文字版面配置區 2">
            <a:extLst>
              <a:ext uri="{FF2B5EF4-FFF2-40B4-BE49-F238E27FC236}">
                <a16:creationId xmlns:a16="http://schemas.microsoft.com/office/drawing/2014/main" id="{F33B747B-59AA-45FD-BF36-5E5A87E04329}"/>
              </a:ext>
            </a:extLst>
          </p:cNvPr>
          <p:cNvSpPr>
            <a:spLocks noGrp="1"/>
          </p:cNvSpPr>
          <p:nvPr>
            <p:ph type="body" idx="1"/>
          </p:nvPr>
        </p:nvSpPr>
        <p:spPr/>
        <p:txBody>
          <a:bodyPr>
            <a:normAutofit fontScale="70000" lnSpcReduction="20000"/>
          </a:bodyPr>
          <a:lstStyle/>
          <a:p>
            <a:r>
              <a:rPr lang="zh-HK" altLang="en-US" dirty="0">
                <a:solidFill>
                  <a:srgbClr val="00B0F0"/>
                </a:solidFill>
              </a:rPr>
              <a:t>易筋經</a:t>
            </a:r>
            <a:endParaRPr lang="en-US" altLang="zh-HK" dirty="0">
              <a:solidFill>
                <a:srgbClr val="00B0F0"/>
              </a:solidFill>
            </a:endParaRPr>
          </a:p>
          <a:p>
            <a:r>
              <a:rPr lang="zh-TW" altLang="en-US" dirty="0">
                <a:solidFill>
                  <a:srgbClr val="00B0F0"/>
                </a:solidFill>
              </a:rPr>
              <a:t>法圾鼓山八式動禪</a:t>
            </a:r>
            <a:endParaRPr lang="en-US" altLang="zh-TW" dirty="0">
              <a:solidFill>
                <a:srgbClr val="00B0F0"/>
              </a:solidFill>
            </a:endParaRPr>
          </a:p>
          <a:p>
            <a:r>
              <a:rPr lang="zh-TW" altLang="en-US" dirty="0">
                <a:solidFill>
                  <a:srgbClr val="00B0F0"/>
                </a:solidFill>
              </a:rPr>
              <a:t>太極禪</a:t>
            </a:r>
            <a:endParaRPr lang="en-US" altLang="zh-TW" dirty="0">
              <a:solidFill>
                <a:srgbClr val="00B0F0"/>
              </a:solidFill>
            </a:endParaRPr>
          </a:p>
          <a:p>
            <a:r>
              <a:rPr lang="zh-TW" altLang="en-US" sz="4050" dirty="0">
                <a:solidFill>
                  <a:srgbClr val="00823B"/>
                </a:solidFill>
              </a:rPr>
              <a:t>放下能覺的「身體」，放下所覺的「鬆」</a:t>
            </a:r>
            <a:endParaRPr lang="zh-HK" altLang="en-US" sz="4050" dirty="0">
              <a:solidFill>
                <a:srgbClr val="00823B"/>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睡禪</a:t>
            </a:r>
          </a:p>
        </p:txBody>
      </p:sp>
      <p:sp>
        <p:nvSpPr>
          <p:cNvPr id="3" name="文字版面配置區 2"/>
          <p:cNvSpPr>
            <a:spLocks noGrp="1"/>
          </p:cNvSpPr>
          <p:nvPr>
            <p:ph type="body" idx="1"/>
          </p:nvPr>
        </p:nvSpPr>
        <p:spPr/>
        <p:txBody>
          <a:bodyPr>
            <a:normAutofit lnSpcReduction="10000"/>
          </a:bodyPr>
          <a:lstStyle/>
          <a:p>
            <a:r>
              <a:rPr lang="zh-HK" altLang="en-US" dirty="0"/>
              <a:t>放鬆</a:t>
            </a:r>
            <a:r>
              <a:rPr lang="zh-CN" altLang="en-US" dirty="0"/>
              <a:t>「</a:t>
            </a:r>
            <a:r>
              <a:rPr lang="zh-TW" altLang="en-US" dirty="0"/>
              <a:t>身</a:t>
            </a:r>
            <a:r>
              <a:rPr lang="zh-CN" altLang="en-US" dirty="0"/>
              <a:t>體」</a:t>
            </a:r>
            <a:endParaRPr lang="en-US" altLang="zh-CN" dirty="0"/>
          </a:p>
          <a:p>
            <a:r>
              <a:rPr lang="zh-HK" altLang="en-US" dirty="0"/>
              <a:t>重 </a:t>
            </a:r>
            <a:endParaRPr lang="en-US" altLang="zh-HK" dirty="0"/>
          </a:p>
          <a:p>
            <a:r>
              <a:rPr lang="zh-HK" altLang="en-US" dirty="0"/>
              <a:t>入睡</a:t>
            </a:r>
          </a:p>
        </p:txBody>
      </p:sp>
      <p:pic>
        <p:nvPicPr>
          <p:cNvPr id="4" name="Picture 14" descr="睡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851670"/>
            <a:ext cx="2376264" cy="178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611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全「心」運動</a:t>
            </a:r>
            <a:endParaRPr lang="zh-HK" altLang="en-US" dirty="0"/>
          </a:p>
        </p:txBody>
      </p:sp>
      <p:sp>
        <p:nvSpPr>
          <p:cNvPr id="3" name="文字版面配置區 2"/>
          <p:cNvSpPr>
            <a:spLocks noGrp="1"/>
          </p:cNvSpPr>
          <p:nvPr>
            <p:ph type="body" idx="1"/>
          </p:nvPr>
        </p:nvSpPr>
        <p:spPr>
          <a:xfrm>
            <a:off x="685800" y="1203598"/>
            <a:ext cx="7772400" cy="1701964"/>
          </a:xfrm>
        </p:spPr>
        <p:txBody>
          <a:bodyPr>
            <a:normAutofit/>
          </a:bodyPr>
          <a:lstStyle/>
          <a:p>
            <a:r>
              <a:rPr lang="zh-TW" altLang="en-US" dirty="0"/>
              <a:t>「心」的運動</a:t>
            </a:r>
            <a:endParaRPr lang="en-US" altLang="zh-TW" dirty="0"/>
          </a:p>
          <a:p>
            <a:r>
              <a:rPr lang="zh-CN" altLang="en-US" dirty="0"/>
              <a:t>「</a:t>
            </a:r>
            <a:r>
              <a:rPr lang="zh-TW" altLang="en-US" dirty="0"/>
              <a:t>心</a:t>
            </a:r>
            <a:r>
              <a:rPr lang="zh-CN" altLang="en-US" dirty="0"/>
              <a:t>」</a:t>
            </a:r>
            <a:r>
              <a:rPr lang="zh-TW" altLang="en-US" dirty="0"/>
              <a:t>的解脫</a:t>
            </a:r>
          </a:p>
          <a:p>
            <a:pPr marL="342900" indent="-342900">
              <a:buFont typeface="Arial" panose="020B0604020202020204" pitchFamily="34" charset="0"/>
              <a:buChar char="•"/>
            </a:pPr>
            <a:r>
              <a:rPr lang="zh-TW" altLang="en-US" dirty="0"/>
              <a:t>積極語言</a:t>
            </a:r>
          </a:p>
          <a:p>
            <a:pPr marL="342900" indent="-342900">
              <a:buFont typeface="Arial" panose="020B0604020202020204" pitchFamily="34" charset="0"/>
              <a:buChar char="•"/>
            </a:pPr>
            <a:r>
              <a:rPr lang="zh-TW" altLang="en-US" dirty="0"/>
              <a:t>心念上的訓練</a:t>
            </a:r>
            <a:endParaRPr lang="zh-HK"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9662"/>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477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全「心」運動</a:t>
            </a:r>
            <a:endParaRPr lang="zh-HK" altLang="en-US" dirty="0"/>
          </a:p>
        </p:txBody>
      </p:sp>
      <p:sp>
        <p:nvSpPr>
          <p:cNvPr id="3" name="文字版面配置區 2"/>
          <p:cNvSpPr>
            <a:spLocks noGrp="1"/>
          </p:cNvSpPr>
          <p:nvPr>
            <p:ph type="body" idx="1"/>
          </p:nvPr>
        </p:nvSpPr>
        <p:spPr>
          <a:xfrm>
            <a:off x="685800" y="771550"/>
            <a:ext cx="7772400" cy="2121671"/>
          </a:xfrm>
        </p:spPr>
        <p:txBody>
          <a:bodyPr>
            <a:noAutofit/>
          </a:bodyPr>
          <a:lstStyle/>
          <a:p>
            <a:r>
              <a:rPr lang="zh-TW" altLang="en-US" sz="1600" dirty="0"/>
              <a:t>願我</a:t>
            </a:r>
            <a:r>
              <a:rPr lang="en-US" altLang="zh-TW" sz="1600" dirty="0"/>
              <a:t>…</a:t>
            </a:r>
            <a:r>
              <a:rPr lang="zh-TW" altLang="en-US" sz="1600" dirty="0"/>
              <a:t>至親</a:t>
            </a:r>
            <a:r>
              <a:rPr lang="en-US" altLang="zh-TW" sz="1600" dirty="0"/>
              <a:t>…</a:t>
            </a:r>
            <a:r>
              <a:rPr lang="zh-TW" altLang="en-US" sz="1600" dirty="0"/>
              <a:t>朋友</a:t>
            </a:r>
            <a:r>
              <a:rPr lang="en-US" altLang="zh-TW" sz="1600" dirty="0"/>
              <a:t>…</a:t>
            </a:r>
            <a:r>
              <a:rPr lang="zh-TW" altLang="en-US" sz="1600" dirty="0"/>
              <a:t>各界人士</a:t>
            </a:r>
            <a:r>
              <a:rPr lang="en-US" altLang="zh-TW" sz="1600" dirty="0"/>
              <a:t>…</a:t>
            </a:r>
            <a:r>
              <a:rPr lang="zh-TW" altLang="en-US" sz="1600" dirty="0"/>
              <a:t>敵人</a:t>
            </a:r>
          </a:p>
          <a:p>
            <a:r>
              <a:rPr lang="zh-TW" altLang="en-US" sz="1600" dirty="0"/>
              <a:t>化瞋為慈　知足常樂</a:t>
            </a:r>
          </a:p>
          <a:p>
            <a:r>
              <a:rPr lang="zh-TW" altLang="en-US" sz="1600" dirty="0"/>
              <a:t>用智化苦　轉危為機 </a:t>
            </a:r>
          </a:p>
          <a:p>
            <a:r>
              <a:rPr lang="zh-TW" altLang="en-US" sz="1600" dirty="0"/>
              <a:t>　不妒忌　隨喜微笑</a:t>
            </a:r>
          </a:p>
          <a:p>
            <a:r>
              <a:rPr lang="zh-TW" altLang="en-US" sz="1600" dirty="0"/>
              <a:t>　不比較　放下自在</a:t>
            </a:r>
            <a:endParaRPr lang="zh-HK" altLang="en-US" sz="1600" dirty="0"/>
          </a:p>
        </p:txBody>
      </p:sp>
      <p:pic>
        <p:nvPicPr>
          <p:cNvPr id="4" name="Picture 6" descr="https://encrypted-tbn2.gstatic.com/images?q=tbn:ANd9GcTQ6Y8hOAVH3XN8tqb-weDCE6PZ6Xt-vAAPBuvICwZmqkGCfN2Y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355726"/>
            <a:ext cx="37909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96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HK" altLang="en-US" dirty="0"/>
              <a:t>「新冠肺炎大流行」原因</a:t>
            </a:r>
            <a:br>
              <a:rPr lang="zh-HK" altLang="en-US" dirty="0"/>
            </a:br>
            <a:endParaRPr lang="zh-HK" altLang="en-US" dirty="0"/>
          </a:p>
        </p:txBody>
      </p:sp>
      <p:sp>
        <p:nvSpPr>
          <p:cNvPr id="5" name="文字版面配置區 4"/>
          <p:cNvSpPr>
            <a:spLocks noGrp="1"/>
          </p:cNvSpPr>
          <p:nvPr>
            <p:ph type="body" idx="1"/>
          </p:nvPr>
        </p:nvSpPr>
        <p:spPr/>
        <p:txBody>
          <a:bodyPr>
            <a:noAutofit/>
          </a:bodyPr>
          <a:lstStyle/>
          <a:p>
            <a:pPr marL="342900" indent="-342900">
              <a:buFont typeface="Arial" panose="020B0604020202020204" pitchFamily="34" charset="0"/>
              <a:buChar char="•"/>
            </a:pPr>
            <a:r>
              <a:rPr lang="zh-TW" altLang="en-US" sz="1600" dirty="0"/>
              <a:t>世界衛生組織（</a:t>
            </a:r>
            <a:r>
              <a:rPr lang="en-US" altLang="zh-TW" sz="1600" dirty="0"/>
              <a:t>WHO</a:t>
            </a:r>
            <a:r>
              <a:rPr lang="zh-TW" altLang="en-US" sz="1600" dirty="0"/>
              <a:t>）專家組認為，中國野生動物交易可能是病毒傳播來源。華南海鮮批發市場出現易受冠狀病毒感染的活體動物，這些動物有可能是病毒傳播的渠道，由看來是蝙蝠這病毒主要來源，再由牠們傳染人類。現階段工作的主要結論是，新冠病毒出現的途徑與</a:t>
            </a:r>
            <a:r>
              <a:rPr lang="en-US" altLang="zh-TW" sz="1600" dirty="0"/>
              <a:t>2003</a:t>
            </a:r>
            <a:r>
              <a:rPr lang="zh-TW" altLang="en-US" sz="1600" dirty="0"/>
              <a:t>年嚴重急性呼吸系統綜合症（</a:t>
            </a:r>
            <a:r>
              <a:rPr lang="en-HK" altLang="zh-TW" sz="1600" dirty="0"/>
              <a:t>Severe Acute Respiratory Syndrome</a:t>
            </a:r>
            <a:r>
              <a:rPr lang="zh-TW" altLang="en-HK" sz="1600" dirty="0"/>
              <a:t>，</a:t>
            </a:r>
            <a:r>
              <a:rPr lang="en-HK" altLang="zh-TW" sz="1600" dirty="0"/>
              <a:t>SARS</a:t>
            </a:r>
            <a:r>
              <a:rPr lang="zh-TW" altLang="en-HK" sz="1600" dirty="0"/>
              <a:t>，</a:t>
            </a:r>
            <a:r>
              <a:rPr lang="zh-TW" altLang="en-US" sz="1600" dirty="0"/>
              <a:t>俗稱「沙士」）一樣。</a:t>
            </a:r>
            <a:endParaRPr lang="en-GB" altLang="zh-TW" sz="1600" dirty="0"/>
          </a:p>
          <a:p>
            <a:pPr marL="342900" indent="-342900">
              <a:buFont typeface="Arial" panose="020B0604020202020204" pitchFamily="34" charset="0"/>
              <a:buChar char="•"/>
            </a:pPr>
            <a:r>
              <a:rPr lang="zh-TW" altLang="en-US" sz="1600" dirty="0">
                <a:solidFill>
                  <a:srgbClr val="00B0F0"/>
                </a:solidFill>
              </a:rPr>
              <a:t>世界生態環境不協調</a:t>
            </a:r>
            <a:endParaRPr lang="zh-HK" altLang="en-US" sz="1600" dirty="0">
              <a:solidFill>
                <a:srgbClr val="00B0F0"/>
              </a:solidFill>
            </a:endParaRPr>
          </a:p>
        </p:txBody>
      </p:sp>
    </p:spTree>
    <p:extLst>
      <p:ext uri="{BB962C8B-B14F-4D97-AF65-F5344CB8AC3E}">
        <p14:creationId xmlns:p14="http://schemas.microsoft.com/office/powerpoint/2010/main" val="1354536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全「心」運動</a:t>
            </a:r>
            <a:endParaRPr lang="zh-HK" altLang="en-US" dirty="0"/>
          </a:p>
        </p:txBody>
      </p:sp>
      <p:sp>
        <p:nvSpPr>
          <p:cNvPr id="3" name="文字版面配置區 2"/>
          <p:cNvSpPr>
            <a:spLocks noGrp="1"/>
          </p:cNvSpPr>
          <p:nvPr>
            <p:ph type="body" idx="1"/>
          </p:nvPr>
        </p:nvSpPr>
        <p:spPr/>
        <p:txBody>
          <a:bodyPr/>
          <a:lstStyle/>
          <a:p>
            <a:r>
              <a:rPr lang="zh-TW" altLang="en-US" dirty="0"/>
              <a:t>慈悲無量　微笑放下</a:t>
            </a:r>
            <a:endParaRPr lang="zh-HK" altLang="en-US" dirty="0"/>
          </a:p>
        </p:txBody>
      </p:sp>
      <p:pic>
        <p:nvPicPr>
          <p:cNvPr id="4" name="Picture 6" descr="https://encrypted-tbn0.gstatic.com/images?q=tbn:ANd9GcSnR2HMOGax5trecs2MDIZ2EEZzjhT4ChvoWWylQ5xgixA5SQNT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067694"/>
            <a:ext cx="21717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312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人間淨土的建立</a:t>
            </a:r>
            <a:endParaRPr lang="zh-HK" altLang="en-US" dirty="0"/>
          </a:p>
        </p:txBody>
      </p:sp>
      <p:sp>
        <p:nvSpPr>
          <p:cNvPr id="5" name="副標題 4"/>
          <p:cNvSpPr>
            <a:spLocks noGrp="1"/>
          </p:cNvSpPr>
          <p:nvPr>
            <p:ph type="subTitle" idx="1"/>
          </p:nvPr>
        </p:nvSpPr>
        <p:spPr/>
        <p:txBody>
          <a:bodyPr/>
          <a:lstStyle/>
          <a:p>
            <a:r>
              <a:rPr lang="zh-TW" altLang="en-US" dirty="0"/>
              <a:t>綠色生活	自他淨土</a:t>
            </a:r>
            <a:endParaRPr lang="zh-HK" altLang="en-US" dirty="0"/>
          </a:p>
        </p:txBody>
      </p:sp>
    </p:spTree>
    <p:extLst>
      <p:ext uri="{BB962C8B-B14F-4D97-AF65-F5344CB8AC3E}">
        <p14:creationId xmlns:p14="http://schemas.microsoft.com/office/powerpoint/2010/main" val="1667741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預防勝於治療</a:t>
            </a:r>
            <a:br>
              <a:rPr lang="en-GB" altLang="zh-TW" dirty="0"/>
            </a:br>
            <a:r>
              <a:rPr lang="zh-TW" altLang="en-US" dirty="0"/>
              <a:t>人間淨土的建立</a:t>
            </a:r>
            <a:endParaRPr lang="zh-HK" altLang="en-US" dirty="0"/>
          </a:p>
        </p:txBody>
      </p:sp>
      <p:sp>
        <p:nvSpPr>
          <p:cNvPr id="5" name="副標題 4"/>
          <p:cNvSpPr>
            <a:spLocks noGrp="1"/>
          </p:cNvSpPr>
          <p:nvPr>
            <p:ph type="body" idx="1"/>
          </p:nvPr>
        </p:nvSpPr>
        <p:spPr/>
        <p:txBody>
          <a:bodyPr>
            <a:normAutofit/>
          </a:bodyPr>
          <a:lstStyle/>
          <a:p>
            <a:r>
              <a:rPr lang="zh-TW" altLang="en-US" dirty="0"/>
              <a:t>「疫境自強行動」疫苗 </a:t>
            </a:r>
            <a:r>
              <a:rPr lang="en-US" altLang="zh-TW" dirty="0"/>
              <a:t>+ COVID</a:t>
            </a:r>
            <a:r>
              <a:rPr lang="en-GB" altLang="zh-TW" dirty="0"/>
              <a:t> 19</a:t>
            </a:r>
            <a:r>
              <a:rPr lang="zh-TW" altLang="en-US" dirty="0"/>
              <a:t>　</a:t>
            </a:r>
            <a:r>
              <a:rPr lang="zh-HK" altLang="en-US" dirty="0"/>
              <a:t>疫苗</a:t>
            </a:r>
            <a:endParaRPr lang="en-US" altLang="zh-TW" dirty="0"/>
          </a:p>
          <a:p>
            <a:endParaRPr lang="zh-HK" altLang="en-US" dirty="0"/>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283718"/>
            <a:ext cx="23336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238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人間淨土的建立</a:t>
            </a:r>
            <a:br>
              <a:rPr lang="en-US" altLang="zh-TW" dirty="0"/>
            </a:br>
            <a:r>
              <a:rPr lang="zh-TW" altLang="en-US" dirty="0"/>
              <a:t>創造明天</a:t>
            </a:r>
            <a:endParaRPr lang="zh-HK" altLang="en-US" dirty="0"/>
          </a:p>
        </p:txBody>
      </p:sp>
      <p:sp>
        <p:nvSpPr>
          <p:cNvPr id="5" name="文字版面配置區 4"/>
          <p:cNvSpPr>
            <a:spLocks noGrp="1"/>
          </p:cNvSpPr>
          <p:nvPr>
            <p:ph type="body" idx="1"/>
          </p:nvPr>
        </p:nvSpPr>
        <p:spPr/>
        <p:txBody>
          <a:bodyPr/>
          <a:lstStyle/>
          <a:p>
            <a:r>
              <a:rPr lang="zh-TW" altLang="en-US" dirty="0"/>
              <a:t>佛陀說：「我只能向你展示路徑，但路是一定要你自己走的。」</a:t>
            </a:r>
          </a:p>
          <a:p>
            <a:r>
              <a:rPr lang="zh-TW" altLang="en-US" dirty="0"/>
              <a:t>佛陀告訴我們：</a:t>
            </a:r>
            <a:r>
              <a:rPr lang="en-US" altLang="zh-TW" dirty="0"/>
              <a:t>『</a:t>
            </a:r>
            <a:r>
              <a:rPr lang="zh-TW" altLang="en-US" dirty="0"/>
              <a:t>要改變世界，要由改變自己的思想開始。</a:t>
            </a:r>
            <a:r>
              <a:rPr lang="en-US" altLang="zh-TW" dirty="0"/>
              <a:t>』</a:t>
            </a:r>
            <a:endParaRPr lang="zh-HK" altLang="en-US" dirty="0"/>
          </a:p>
        </p:txBody>
      </p:sp>
    </p:spTree>
    <p:extLst>
      <p:ext uri="{BB962C8B-B14F-4D97-AF65-F5344CB8AC3E}">
        <p14:creationId xmlns:p14="http://schemas.microsoft.com/office/powerpoint/2010/main" val="4169951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866632"/>
            <a:ext cx="2016695" cy="155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標題 4"/>
          <p:cNvSpPr>
            <a:spLocks noGrp="1"/>
          </p:cNvSpPr>
          <p:nvPr>
            <p:ph type="ctrTitle"/>
          </p:nvPr>
        </p:nvSpPr>
        <p:spPr/>
        <p:txBody>
          <a:bodyPr/>
          <a:lstStyle/>
          <a:p>
            <a:r>
              <a:rPr lang="zh-TW" altLang="en-US" dirty="0"/>
              <a:t>完</a:t>
            </a:r>
            <a:endParaRPr lang="zh-HK" altLang="en-US" dirty="0"/>
          </a:p>
        </p:txBody>
      </p:sp>
      <p:sp>
        <p:nvSpPr>
          <p:cNvPr id="6" name="副標題 5"/>
          <p:cNvSpPr>
            <a:spLocks noGrp="1"/>
          </p:cNvSpPr>
          <p:nvPr>
            <p:ph type="subTitle" idx="1"/>
          </p:nvPr>
        </p:nvSpPr>
        <p:spPr/>
        <p:txBody>
          <a:bodyPr>
            <a:normAutofit/>
          </a:bodyPr>
          <a:lstStyle/>
          <a:p>
            <a:r>
              <a:rPr lang="en-HK" altLang="zh-HK" dirty="0"/>
              <a:t>www.mind2spirit.com</a:t>
            </a:r>
          </a:p>
          <a:p>
            <a:r>
              <a:rPr lang="en-HK" altLang="zh-HK" dirty="0"/>
              <a:t> https://www.facebook.com/Mind2SpiritFb/</a:t>
            </a:r>
          </a:p>
          <a:p>
            <a:endParaRPr lang="zh-HK" altLang="en-US" dirty="0"/>
          </a:p>
        </p:txBody>
      </p:sp>
      <p:pic>
        <p:nvPicPr>
          <p:cNvPr id="7" name="圖片 6">
            <a:extLst>
              <a:ext uri="{FF2B5EF4-FFF2-40B4-BE49-F238E27FC236}">
                <a16:creationId xmlns:a16="http://schemas.microsoft.com/office/drawing/2014/main" id="{E2A7CA8C-A82F-42E8-93CD-8DE1B60509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167" y="4200181"/>
            <a:ext cx="646109" cy="646109"/>
          </a:xfrm>
          <a:prstGeom prst="rect">
            <a:avLst/>
          </a:prstGeom>
        </p:spPr>
      </p:pic>
      <p:pic>
        <p:nvPicPr>
          <p:cNvPr id="9" name="Picture 8">
            <a:extLst>
              <a:ext uri="{FF2B5EF4-FFF2-40B4-BE49-F238E27FC236}">
                <a16:creationId xmlns:a16="http://schemas.microsoft.com/office/drawing/2014/main" id="{94C26D77-4DE2-2644-AF96-C5C6874A0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919" y="4200181"/>
            <a:ext cx="638169" cy="638169"/>
          </a:xfrm>
          <a:prstGeom prst="rect">
            <a:avLst/>
          </a:prstGeom>
        </p:spPr>
      </p:pic>
    </p:spTree>
    <p:extLst>
      <p:ext uri="{BB962C8B-B14F-4D97-AF65-F5344CB8AC3E}">
        <p14:creationId xmlns:p14="http://schemas.microsoft.com/office/powerpoint/2010/main" val="48189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因緣所生法</a:t>
            </a:r>
            <a:br>
              <a:rPr lang="zh-HK" altLang="en-US" dirty="0"/>
            </a:br>
            <a:endParaRPr lang="zh-HK" altLang="en-US" dirty="0"/>
          </a:p>
        </p:txBody>
      </p:sp>
      <p:sp>
        <p:nvSpPr>
          <p:cNvPr id="3" name="文字版面配置區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zh-TW" altLang="en-US" dirty="0"/>
              <a:t>「</a:t>
            </a:r>
            <a:r>
              <a:rPr lang="zh-TW" altLang="en-US" dirty="0">
                <a:solidFill>
                  <a:srgbClr val="00B0F0"/>
                </a:solidFill>
              </a:rPr>
              <a:t>此有故彼有，此生故彼生；此無故彼無，此滅故彼滅</a:t>
            </a:r>
            <a:r>
              <a:rPr lang="zh-TW" altLang="en-US" dirty="0"/>
              <a:t>。」</a:t>
            </a:r>
            <a:endParaRPr lang="en-US" altLang="zh-TW" dirty="0"/>
          </a:p>
          <a:p>
            <a:pPr marL="342900" indent="-342900">
              <a:buFont typeface="Arial" panose="020B0604020202020204" pitchFamily="34" charset="0"/>
              <a:buChar char="•"/>
            </a:pPr>
            <a:r>
              <a:rPr lang="en-US" altLang="zh-TW" dirty="0"/>
              <a:t>《</a:t>
            </a:r>
            <a:r>
              <a:rPr lang="zh-TW" altLang="en-US" dirty="0"/>
              <a:t>大方等大集經</a:t>
            </a:r>
            <a:r>
              <a:rPr lang="en-US" altLang="zh-TW" dirty="0"/>
              <a:t>》</a:t>
            </a:r>
            <a:r>
              <a:rPr lang="zh-TW" altLang="en-US" dirty="0"/>
              <a:t>雲：「一切眾生與我親，我與一切眾生親。我若害眾生命是所不應</a:t>
            </a:r>
            <a:r>
              <a:rPr lang="en-US" altLang="zh-TW" dirty="0"/>
              <a:t>……</a:t>
            </a:r>
            <a:r>
              <a:rPr lang="zh-TW" altLang="en-US" dirty="0"/>
              <a:t>以是因緣眾生飢渴，四大增動生種種病，因其病故而取命終。」</a:t>
            </a:r>
            <a:endParaRPr lang="zh-HK"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003798"/>
            <a:ext cx="1968219" cy="147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06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苦因</a:t>
            </a:r>
            <a:endParaRPr lang="zh-HK" altLang="en-US" dirty="0"/>
          </a:p>
        </p:txBody>
      </p:sp>
      <p:sp>
        <p:nvSpPr>
          <p:cNvPr id="3" name="文字版面配置區 2"/>
          <p:cNvSpPr>
            <a:spLocks noGrp="1"/>
          </p:cNvSpPr>
          <p:nvPr>
            <p:ph type="body" idx="1"/>
          </p:nvPr>
        </p:nvSpPr>
        <p:spPr/>
        <p:txBody>
          <a:bodyPr/>
          <a:lstStyle/>
          <a:p>
            <a:r>
              <a:rPr lang="en-US" altLang="zh-TW" dirty="0"/>
              <a:t>【 </a:t>
            </a:r>
            <a:r>
              <a:rPr lang="zh-TW" altLang="en-US" dirty="0">
                <a:solidFill>
                  <a:srgbClr val="00B0F0"/>
                </a:solidFill>
              </a:rPr>
              <a:t>無 明</a:t>
            </a:r>
            <a:r>
              <a:rPr lang="zh-TW" altLang="en-US" dirty="0"/>
              <a:t> 所 蓋 ， 愛 結 所 繫 ，眾 生 生 死  輪 迴 ，愛 結 不 斷 ， 不 盡 苦 邊 。 </a:t>
            </a:r>
            <a:r>
              <a:rPr lang="en-US" altLang="zh-TW" dirty="0"/>
              <a:t>】</a:t>
            </a:r>
            <a:br>
              <a:rPr lang="en-US" altLang="zh-TW" dirty="0"/>
            </a:br>
            <a:r>
              <a:rPr lang="zh-TW" altLang="en-US" dirty="0"/>
              <a:t>（ 雜 阿 含 </a:t>
            </a:r>
            <a:r>
              <a:rPr lang="en-GB" altLang="zh-TW" dirty="0"/>
              <a:t>262 </a:t>
            </a:r>
            <a:r>
              <a:rPr lang="zh-TW" altLang="en-US" dirty="0"/>
              <a:t>經 ） </a:t>
            </a:r>
            <a:endParaRPr lang="zh-HK" altLang="en-US" dirty="0"/>
          </a:p>
        </p:txBody>
      </p:sp>
    </p:spTree>
    <p:extLst>
      <p:ext uri="{BB962C8B-B14F-4D97-AF65-F5344CB8AC3E}">
        <p14:creationId xmlns:p14="http://schemas.microsoft.com/office/powerpoint/2010/main" val="283912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三毒</a:t>
            </a:r>
            <a:br>
              <a:rPr lang="en-US" altLang="zh-TW" dirty="0"/>
            </a:br>
            <a:r>
              <a:rPr lang="zh-TW" altLang="en-US" dirty="0"/>
              <a:t>貪</a:t>
            </a:r>
            <a:r>
              <a:rPr lang="en-US" altLang="zh-TW" dirty="0"/>
              <a:t>	</a:t>
            </a:r>
            <a:r>
              <a:rPr lang="zh-TW" altLang="en-US" dirty="0"/>
              <a:t>瞋</a:t>
            </a:r>
            <a:r>
              <a:rPr lang="en-US" altLang="zh-TW" dirty="0"/>
              <a:t>	</a:t>
            </a:r>
            <a:r>
              <a:rPr lang="zh-TW" altLang="en-US" dirty="0"/>
              <a:t>痴</a:t>
            </a:r>
            <a:endParaRPr lang="zh-HK" altLang="en-US" dirty="0"/>
          </a:p>
        </p:txBody>
      </p:sp>
      <p:sp>
        <p:nvSpPr>
          <p:cNvPr id="4" name="文字方塊 3"/>
          <p:cNvSpPr txBox="1"/>
          <p:nvPr/>
        </p:nvSpPr>
        <p:spPr>
          <a:xfrm>
            <a:off x="3996517" y="1347614"/>
            <a:ext cx="677108" cy="502702"/>
          </a:xfrm>
          <a:prstGeom prst="rect">
            <a:avLst/>
          </a:prstGeom>
          <a:noFill/>
        </p:spPr>
        <p:txBody>
          <a:bodyPr vert="eaVert" wrap="none" rtlCol="0">
            <a:spAutoFit/>
          </a:bodyPr>
          <a:lstStyle/>
          <a:p>
            <a:r>
              <a:rPr lang="zh-TW" altLang="en-US" sz="3200" dirty="0">
                <a:solidFill>
                  <a:srgbClr val="FF0000"/>
                </a:solidFill>
                <a:latin typeface="+mn-ea"/>
              </a:rPr>
              <a:t>惑</a:t>
            </a:r>
            <a:endParaRPr lang="zh-HK" altLang="en-US" sz="3200" dirty="0">
              <a:solidFill>
                <a:srgbClr val="FF0000"/>
              </a:solidFill>
              <a:latin typeface="+mn-ea"/>
            </a:endParaRPr>
          </a:p>
        </p:txBody>
      </p:sp>
      <p:sp>
        <p:nvSpPr>
          <p:cNvPr id="5" name="矩形 4"/>
          <p:cNvSpPr/>
          <p:nvPr/>
        </p:nvSpPr>
        <p:spPr>
          <a:xfrm>
            <a:off x="2705472" y="2351176"/>
            <a:ext cx="992579" cy="861774"/>
          </a:xfrm>
          <a:prstGeom prst="rect">
            <a:avLst/>
          </a:prstGeom>
        </p:spPr>
        <p:txBody>
          <a:bodyPr wrap="none">
            <a:spAutoFit/>
          </a:bodyPr>
          <a:lstStyle/>
          <a:p>
            <a:pPr algn="ctr"/>
            <a:r>
              <a:rPr lang="zh-TW" altLang="en-US" sz="3200" dirty="0">
                <a:solidFill>
                  <a:srgbClr val="FF0000"/>
                </a:solidFill>
                <a:latin typeface="Times New Roman" panose="02020603050405020304" pitchFamily="18" charset="0"/>
                <a:ea typeface="細明體" panose="02020509000000000000" pitchFamily="49" charset="-120"/>
                <a:cs typeface="Times New Roman" panose="02020603050405020304" pitchFamily="18" charset="0"/>
              </a:rPr>
              <a:t>業</a:t>
            </a:r>
            <a:endParaRPr lang="en-US" altLang="zh-TW" sz="3200" dirty="0">
              <a:solidFill>
                <a:srgbClr val="FF0000"/>
              </a:solidFill>
              <a:latin typeface="Times New Roman" panose="02020603050405020304" pitchFamily="18" charset="0"/>
              <a:ea typeface="細明體" panose="02020509000000000000" pitchFamily="49" charset="-120"/>
              <a:cs typeface="Times New Roman" panose="02020603050405020304" pitchFamily="18" charset="0"/>
            </a:endParaRPr>
          </a:p>
          <a:p>
            <a:pPr algn="ctr"/>
            <a:r>
              <a:rPr lang="zh-TW" altLang="en-US" dirty="0">
                <a:latin typeface="Times New Roman" panose="02020603050405020304" pitchFamily="18" charset="0"/>
                <a:ea typeface="細明體" panose="02020509000000000000" pitchFamily="49" charset="-120"/>
                <a:cs typeface="Times New Roman" panose="02020603050405020304" pitchFamily="18" charset="0"/>
              </a:rPr>
              <a:t>身 語 意</a:t>
            </a:r>
            <a:endParaRPr lang="zh-HK" altLang="en-US" dirty="0"/>
          </a:p>
        </p:txBody>
      </p:sp>
      <p:sp>
        <p:nvSpPr>
          <p:cNvPr id="8" name="文字方塊 7"/>
          <p:cNvSpPr txBox="1"/>
          <p:nvPr/>
        </p:nvSpPr>
        <p:spPr>
          <a:xfrm>
            <a:off x="5364088" y="2499742"/>
            <a:ext cx="677108" cy="502702"/>
          </a:xfrm>
          <a:prstGeom prst="rect">
            <a:avLst/>
          </a:prstGeom>
          <a:noFill/>
        </p:spPr>
        <p:txBody>
          <a:bodyPr vert="eaVert" wrap="none" rtlCol="0">
            <a:spAutoFit/>
          </a:bodyPr>
          <a:lstStyle/>
          <a:p>
            <a:r>
              <a:rPr lang="zh-TW" altLang="en-US" sz="3200" dirty="0">
                <a:solidFill>
                  <a:srgbClr val="FF0000"/>
                </a:solidFill>
              </a:rPr>
              <a:t>苦</a:t>
            </a:r>
            <a:endParaRPr lang="zh-HK" altLang="en-US" sz="3200" dirty="0">
              <a:solidFill>
                <a:srgbClr val="FF0000"/>
              </a:solidFill>
            </a:endParaRPr>
          </a:p>
        </p:txBody>
      </p:sp>
      <p:cxnSp>
        <p:nvCxnSpPr>
          <p:cNvPr id="10" name="直線單箭頭接點 9"/>
          <p:cNvCxnSpPr>
            <a:endCxn id="8" idx="1"/>
          </p:cNvCxnSpPr>
          <p:nvPr/>
        </p:nvCxnSpPr>
        <p:spPr>
          <a:xfrm>
            <a:off x="3779912" y="2751093"/>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H="1">
            <a:off x="3419872" y="1850316"/>
            <a:ext cx="576645" cy="500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flipV="1">
            <a:off x="4716017" y="1778985"/>
            <a:ext cx="648071" cy="572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451" y="2350762"/>
            <a:ext cx="2292963" cy="227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1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CAE9F35-FCF1-4629-9440-44E13057461B}"/>
              </a:ext>
            </a:extLst>
          </p:cNvPr>
          <p:cNvSpPr>
            <a:spLocks noGrp="1"/>
          </p:cNvSpPr>
          <p:nvPr>
            <p:ph type="title"/>
          </p:nvPr>
        </p:nvSpPr>
        <p:spPr/>
        <p:txBody>
          <a:bodyPr/>
          <a:lstStyle/>
          <a:p>
            <a:r>
              <a:rPr lang="zh-TW" altLang="en-US" dirty="0"/>
              <a:t>苦果</a:t>
            </a:r>
          </a:p>
        </p:txBody>
      </p:sp>
      <p:sp>
        <p:nvSpPr>
          <p:cNvPr id="5" name="文字版面配置區 4">
            <a:extLst>
              <a:ext uri="{FF2B5EF4-FFF2-40B4-BE49-F238E27FC236}">
                <a16:creationId xmlns:a16="http://schemas.microsoft.com/office/drawing/2014/main" id="{886D0CEC-B3A3-4933-B086-C049C3D535C1}"/>
              </a:ext>
            </a:extLst>
          </p:cNvPr>
          <p:cNvSpPr>
            <a:spLocks noGrp="1"/>
          </p:cNvSpPr>
          <p:nvPr>
            <p:ph type="body" idx="1"/>
          </p:nvPr>
        </p:nvSpPr>
        <p:spPr>
          <a:xfrm>
            <a:off x="685800" y="339502"/>
            <a:ext cx="7772400" cy="2553719"/>
          </a:xfrm>
        </p:spPr>
        <p:txBody>
          <a:bodyPr>
            <a:normAutofit/>
          </a:bodyPr>
          <a:lstStyle/>
          <a:p>
            <a:r>
              <a:rPr lang="zh-TW" altLang="en-US" dirty="0"/>
              <a:t>精神健康  </a:t>
            </a:r>
            <a:r>
              <a:rPr lang="en-US" altLang="zh-TW" dirty="0"/>
              <a:t>SPIRITUAL HEALTH</a:t>
            </a:r>
          </a:p>
          <a:p>
            <a:r>
              <a:rPr lang="zh-TW" altLang="en-US" dirty="0"/>
              <a:t>心理健康   </a:t>
            </a:r>
            <a:r>
              <a:rPr lang="en-US" altLang="zh-TW" dirty="0"/>
              <a:t>MENTAL HEALTH</a:t>
            </a:r>
          </a:p>
          <a:p>
            <a:r>
              <a:rPr lang="zh-TW" altLang="en-US" dirty="0"/>
              <a:t>身體健康  </a:t>
            </a:r>
            <a:r>
              <a:rPr lang="en-US" altLang="zh-TW" dirty="0"/>
              <a:t>PHYSICAL HEALTH</a:t>
            </a:r>
          </a:p>
          <a:p>
            <a:r>
              <a:rPr lang="zh-TW" altLang="en-US" dirty="0"/>
              <a:t>社交健康 </a:t>
            </a:r>
            <a:r>
              <a:rPr lang="en-US" altLang="zh-TW" dirty="0"/>
              <a:t>SOCIAL HEALTH</a:t>
            </a:r>
          </a:p>
          <a:p>
            <a:r>
              <a:rPr lang="zh-TW" altLang="en-US" dirty="0"/>
              <a:t>環境健康 </a:t>
            </a:r>
            <a:r>
              <a:rPr lang="en-US" altLang="zh-TW" dirty="0"/>
              <a:t>ENVIRONMENTAL HEALTH</a:t>
            </a:r>
          </a:p>
          <a:p>
            <a:endParaRPr lang="zh-TW" altLang="en-US" dirty="0"/>
          </a:p>
        </p:txBody>
      </p:sp>
    </p:spTree>
    <p:extLst>
      <p:ext uri="{BB962C8B-B14F-4D97-AF65-F5344CB8AC3E}">
        <p14:creationId xmlns:p14="http://schemas.microsoft.com/office/powerpoint/2010/main" val="385946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雲流水">
  <a:themeElements>
    <a:clrScheme name="行雲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雲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行雲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1053</TotalTime>
  <Words>3337</Words>
  <Application>Microsoft Macintosh PowerPoint</Application>
  <PresentationFormat>On-screen Show (16:9)</PresentationFormat>
  <Paragraphs>199</Paragraphs>
  <Slides>54</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微軟正黑體</vt:lpstr>
      <vt:lpstr>細明體</vt:lpstr>
      <vt:lpstr>新細明體</vt:lpstr>
      <vt:lpstr>华文行楷</vt:lpstr>
      <vt:lpstr>Arial</vt:lpstr>
      <vt:lpstr>Calibri</vt:lpstr>
      <vt:lpstr>Cambria</vt:lpstr>
      <vt:lpstr>Times New Roman</vt:lpstr>
      <vt:lpstr>Wingdings</vt:lpstr>
      <vt:lpstr>Wingdings 2</vt:lpstr>
      <vt:lpstr>行雲流水</vt:lpstr>
      <vt:lpstr>疫境中的從容 疫境自強行動</vt:lpstr>
      <vt:lpstr>疫境中的從容</vt:lpstr>
      <vt:lpstr>疫境中的從容</vt:lpstr>
      <vt:lpstr>「新冠肺炎大流行」原因 </vt:lpstr>
      <vt:lpstr>「新冠肺炎大流行」原因 </vt:lpstr>
      <vt:lpstr>因緣所生法 </vt:lpstr>
      <vt:lpstr>苦因</vt:lpstr>
      <vt:lpstr>三毒 貪 瞋 痴</vt:lpstr>
      <vt:lpstr>苦果</vt:lpstr>
      <vt:lpstr>疫境自強行動</vt:lpstr>
      <vt:lpstr>如實觀</vt:lpstr>
      <vt:lpstr>如實觀</vt:lpstr>
      <vt:lpstr>如實觀 </vt:lpstr>
      <vt:lpstr>如實觀</vt:lpstr>
      <vt:lpstr>如實觀</vt:lpstr>
      <vt:lpstr>滅「苦」行動</vt:lpstr>
      <vt:lpstr>疼痛</vt:lpstr>
      <vt:lpstr>力忍</vt:lpstr>
      <vt:lpstr>力忍 提高痛苦忍受力</vt:lpstr>
      <vt:lpstr>力忍</vt:lpstr>
      <vt:lpstr>意忍</vt:lpstr>
      <vt:lpstr>不要再射自己一箭 被〝身苦〞折磨時警惕別再被〝心苦〞這只毒箭射中 </vt:lpstr>
      <vt:lpstr>當情緒遇上念佛</vt:lpstr>
      <vt:lpstr>念佛培育正能量</vt:lpstr>
      <vt:lpstr>念苦</vt:lpstr>
      <vt:lpstr>觀苦</vt:lpstr>
      <vt:lpstr>沒有苦看不到甜</vt:lpstr>
      <vt:lpstr>身心禪</vt:lpstr>
      <vt:lpstr>產前健身健心運動</vt:lpstr>
      <vt:lpstr>   香港華裔產婦靈性健康與心理教育之研究   有關「產前健身健心運動」對妊娠健康和胎兒健康之影響</vt:lpstr>
      <vt:lpstr>胎內學習</vt:lpstr>
      <vt:lpstr>身心禪</vt:lpstr>
      <vt:lpstr>身心禪</vt:lpstr>
      <vt:lpstr>身心禪</vt:lpstr>
      <vt:lpstr>每日一事</vt:lpstr>
      <vt:lpstr>日行一善</vt:lpstr>
      <vt:lpstr>轉危為機</vt:lpstr>
      <vt:lpstr>微笑行動</vt:lpstr>
      <vt:lpstr>放下自在</vt:lpstr>
      <vt:lpstr>靜修運動</vt:lpstr>
      <vt:lpstr>靜修運動</vt:lpstr>
      <vt:lpstr>鬆禪</vt:lpstr>
      <vt:lpstr>聆聽禪</vt:lpstr>
      <vt:lpstr>食禪</vt:lpstr>
      <vt:lpstr>行禪</vt:lpstr>
      <vt:lpstr>動禪 身根圓通</vt:lpstr>
      <vt:lpstr>睡禪</vt:lpstr>
      <vt:lpstr>全「心」運動</vt:lpstr>
      <vt:lpstr>全「心」運動</vt:lpstr>
      <vt:lpstr>全「心」運動</vt:lpstr>
      <vt:lpstr>人間淨土的建立</vt:lpstr>
      <vt:lpstr>預防勝於治療 人間淨土的建立</vt:lpstr>
      <vt:lpstr>人間淨土的建立 創造明天</vt:lpstr>
      <vt:lpstr>完</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佛教身心療法</dc:title>
  <dc:creator>kp841216</dc:creator>
  <cp:lastModifiedBy>Kwok Isaac</cp:lastModifiedBy>
  <cp:revision>75</cp:revision>
  <dcterms:created xsi:type="dcterms:W3CDTF">2021-04-12T07:39:35Z</dcterms:created>
  <dcterms:modified xsi:type="dcterms:W3CDTF">2021-05-02T13:22:17Z</dcterms:modified>
</cp:coreProperties>
</file>