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61" r:id="rId1"/>
  </p:sldMasterIdLst>
  <p:notesMasterIdLst>
    <p:notesMasterId r:id="rId28"/>
  </p:notesMasterIdLst>
  <p:handoutMasterIdLst>
    <p:handoutMasterId r:id="rId29"/>
  </p:handoutMasterIdLst>
  <p:sldIdLst>
    <p:sldId id="257" r:id="rId2"/>
    <p:sldId id="259" r:id="rId3"/>
    <p:sldId id="267" r:id="rId4"/>
    <p:sldId id="265" r:id="rId5"/>
    <p:sldId id="266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1" r:id="rId14"/>
    <p:sldId id="292" r:id="rId15"/>
    <p:sldId id="290" r:id="rId16"/>
    <p:sldId id="260" r:id="rId17"/>
    <p:sldId id="272" r:id="rId18"/>
    <p:sldId id="278" r:id="rId19"/>
    <p:sldId id="279" r:id="rId20"/>
    <p:sldId id="273" r:id="rId21"/>
    <p:sldId id="280" r:id="rId22"/>
    <p:sldId id="281" r:id="rId23"/>
    <p:sldId id="282" r:id="rId24"/>
    <p:sldId id="274" r:id="rId25"/>
    <p:sldId id="276" r:id="rId26"/>
    <p:sldId id="277" r:id="rId27"/>
  </p:sldIdLst>
  <p:sldSz cx="9144000" cy="6858000" type="screen4x3"/>
  <p:notesSz cx="6669088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92" autoAdjust="0"/>
    <p:restoredTop sz="95604" autoAdjust="0"/>
  </p:normalViewPr>
  <p:slideViewPr>
    <p:cSldViewPr>
      <p:cViewPr varScale="1">
        <p:scale>
          <a:sx n="121" d="100"/>
          <a:sy n="121" d="100"/>
        </p:scale>
        <p:origin x="12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2E56356A-7E17-F24E-A2FA-588BC4565A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392" tIns="44696" rIns="89392" bIns="44696" numCol="1" anchor="t" anchorCtr="0" compatLnSpc="1">
            <a:prstTxWarp prst="textNoShape">
              <a:avLst/>
            </a:prstTxWarp>
          </a:bodyPr>
          <a:lstStyle>
            <a:lvl1pPr defTabSz="893763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TW"/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71A6ADC8-A2B1-6846-9A37-E275C15807F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392" tIns="44696" rIns="89392" bIns="44696" numCol="1" anchor="t" anchorCtr="0" compatLnSpc="1">
            <a:prstTxWarp prst="textNoShape">
              <a:avLst/>
            </a:prstTxWarp>
          </a:bodyPr>
          <a:lstStyle>
            <a:lvl1pPr algn="r" defTabSz="893763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TW"/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60B8A903-2E49-9347-A827-E55C001F65F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392" tIns="44696" rIns="89392" bIns="44696" numCol="1" anchor="b" anchorCtr="0" compatLnSpc="1">
            <a:prstTxWarp prst="textNoShape">
              <a:avLst/>
            </a:prstTxWarp>
          </a:bodyPr>
          <a:lstStyle>
            <a:lvl1pPr defTabSz="893763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TW"/>
          </a:p>
        </p:txBody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30801DDF-88FE-CE4D-887D-F5852D5265C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392" tIns="44696" rIns="89392" bIns="44696" numCol="1" anchor="b" anchorCtr="0" compatLnSpc="1">
            <a:prstTxWarp prst="textNoShape">
              <a:avLst/>
            </a:prstTxWarp>
          </a:bodyPr>
          <a:lstStyle>
            <a:lvl1pPr algn="r" defTabSz="893763">
              <a:defRPr sz="1200">
                <a:latin typeface="Arial" panose="020B0604020202020204" pitchFamily="34" charset="0"/>
              </a:defRPr>
            </a:lvl1pPr>
          </a:lstStyle>
          <a:p>
            <a:fld id="{81380FA2-DD4B-8B48-A7B9-E0699AF1BAA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E6C5353-CCB1-7949-A101-69F239CC6A5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392" tIns="44696" rIns="89392" bIns="44696" numCol="1" anchor="t" anchorCtr="0" compatLnSpc="1">
            <a:prstTxWarp prst="textNoShape">
              <a:avLst/>
            </a:prstTxWarp>
          </a:bodyPr>
          <a:lstStyle>
            <a:lvl1pPr defTabSz="893763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TW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D447655-CA87-A940-88EF-F70B3C6F245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392" tIns="44696" rIns="89392" bIns="44696" numCol="1" anchor="t" anchorCtr="0" compatLnSpc="1">
            <a:prstTxWarp prst="textNoShape">
              <a:avLst/>
            </a:prstTxWarp>
          </a:bodyPr>
          <a:lstStyle>
            <a:lvl1pPr algn="r" defTabSz="893763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54E3BE0-E774-A048-8BB6-F94947F35C45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63DC663B-12DA-5E4D-B7F9-E9AA847A615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392" tIns="44696" rIns="89392" bIns="44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085A96D6-7108-C34D-8D78-DF7D1AF1978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392" tIns="44696" rIns="89392" bIns="44696" numCol="1" anchor="b" anchorCtr="0" compatLnSpc="1">
            <a:prstTxWarp prst="textNoShape">
              <a:avLst/>
            </a:prstTxWarp>
          </a:bodyPr>
          <a:lstStyle>
            <a:lvl1pPr defTabSz="893763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TW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F1CFFE24-F4DB-B44B-8068-DFA4D0970E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392" tIns="44696" rIns="89392" bIns="44696" numCol="1" anchor="b" anchorCtr="0" compatLnSpc="1">
            <a:prstTxWarp prst="textNoShape">
              <a:avLst/>
            </a:prstTxWarp>
          </a:bodyPr>
          <a:lstStyle>
            <a:lvl1pPr algn="r" defTabSz="893763">
              <a:defRPr sz="1200">
                <a:latin typeface="Arial" panose="020B0604020202020204" pitchFamily="34" charset="0"/>
              </a:defRPr>
            </a:lvl1pPr>
          </a:lstStyle>
          <a:p>
            <a:fld id="{F5C7542D-5001-3445-9D73-D40CC3E65B4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85D5EFF-A2D2-6045-A0AE-ED16FE22F8C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A7632A4-ED51-7F47-A154-78E1CB44AE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E8D85CB1-C0C7-9941-87DF-E481FC2859D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8003" name="Text Box 3">
            <a:extLst>
              <a:ext uri="{FF2B5EF4-FFF2-40B4-BE49-F238E27FC236}">
                <a16:creationId xmlns:a16="http://schemas.microsoft.com/office/drawing/2014/main" id="{4B9E5BC8-487B-7841-AC0B-A42990E53F9E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890588" y="4714875"/>
            <a:ext cx="4887912" cy="4467225"/>
          </a:xfrm>
          <a:ln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2A5CEE49-E613-FA44-AF84-3BEDFC5FC68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5427A18A-242A-0C4F-B6AC-0926EB1D50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2063B39D-7CF1-D443-BE29-4EB199C745F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80C95001-1954-E540-8C3E-0FC306E69F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815E8A1A-7DD3-5A46-B5CF-5B000D2037D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B11C77D8-F8CD-CF46-873C-E7C6FFA6FA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:a16="http://schemas.microsoft.com/office/drawing/2014/main" id="{92F7188B-4C52-6A4A-88AF-0444470496C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30F369B2-1202-344C-AC22-CFC4620BB5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8C50B0DD-F2D3-4E45-B796-7DCE1E8F5B3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67407891-249E-BD48-9706-134499B8E3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28DE5B1-D11B-9A43-AA66-11C2413191D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F40DA8E-7F53-CF4D-AD1B-F546A1EC8B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0A50583B-8C32-464B-A9F7-8854C18AAFA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EEF7D316-0081-F448-86F0-1CB79FE17B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41A2AE34-E1FF-9449-AA57-CA5A53AFFFD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FF540BC1-CDDF-7048-ADC2-8CF7E66E88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6375AED6-7B83-2D4B-8DBD-681BEA14880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0518A2D5-6CE9-A546-83C9-8D1E22D655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F83BC9F-F102-0843-AD6F-527E48D12C2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472BC33-9B66-5C45-A0DB-48969ACD73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719548AE-DC3A-A14F-88F7-060FE02AABB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D0BA2BBE-0BBD-BB4D-A2D7-C51957A8AC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18086802-066D-C544-A459-43ACFF8B163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1B250485-379E-1147-AE19-80373C831B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92F00CBA-4036-FF42-8667-701F78EF3CA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37984354-80C0-864D-AF83-75ED4D7FBC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0430AA7A-B48D-3246-A048-1233F998B81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22D014DC-DDC3-C24C-95C9-459EF5F726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0B34E2CC-A9A1-C149-9B16-44CA39E89F8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5CA7EEA7-586C-E348-9746-047C70D3F3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D8C98891-239F-7748-9F8A-82FFED023BD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15C8CED1-48DB-1741-A261-C0D7B9B8DF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9DC790EB-4674-9E43-8D6C-3DB196B8E5F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BD44456C-4367-0D4D-AABB-78AD0F3BF8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692A8227-237B-7E43-8D47-5311AF24791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9FEBE50A-AE2C-A74C-AA67-5C3A2F3C4F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A36B107-31C0-0F4E-AE66-8BEE3F81C34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62EA363-74EF-FD4E-9BBF-3BAA76571C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41135DAD-6DE1-F748-9836-CCF04ADD32A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27D7865-1F83-934F-96BC-CC8E6AF74D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6DE2A9AB-30C2-F647-A308-C9717CB0CDB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9811" name="Text Box 3">
            <a:extLst>
              <a:ext uri="{FF2B5EF4-FFF2-40B4-BE49-F238E27FC236}">
                <a16:creationId xmlns:a16="http://schemas.microsoft.com/office/drawing/2014/main" id="{A1194443-72B0-A947-A72E-3DA5C062D0CD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890588" y="4714875"/>
            <a:ext cx="4887912" cy="4467225"/>
          </a:xfrm>
          <a:ln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B1A9A02C-1012-EA4A-9E02-943036A9831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1859" name="Text Box 3">
            <a:extLst>
              <a:ext uri="{FF2B5EF4-FFF2-40B4-BE49-F238E27FC236}">
                <a16:creationId xmlns:a16="http://schemas.microsoft.com/office/drawing/2014/main" id="{419054CE-1BD5-074F-A348-652DC0AC7749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890588" y="4714875"/>
            <a:ext cx="4887912" cy="4467225"/>
          </a:xfrm>
          <a:ln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8A99E226-2E06-5449-A0AA-23554ED2023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6D6B84B2-DEA4-6C44-B5C8-C684198FED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七情，指一般人所具有之七種感情：喜、怒、哀、懼、愛、惡、欲。六欲，據大智度論卷二記載，係指凡夫對異性所具有之六種欲望：色欲、形貌欲、威儀欲、言語音聲欲、細滑欲、人相欲；或指眼、耳、鼻、舌、身、意等六欲。今所用「七情六慾」一語，即套用佛典中之「六欲」，泛指人之情緒、慾望等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C24D2B50-9A7C-9C4D-8CA3-C2FB689AEDD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7BF9B2D2-54F8-6248-A0C3-7F779C2F32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5000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650" name="Group 2">
            <a:extLst>
              <a:ext uri="{FF2B5EF4-FFF2-40B4-BE49-F238E27FC236}">
                <a16:creationId xmlns:a16="http://schemas.microsoft.com/office/drawing/2014/main" id="{C0C3F3A4-515D-3948-BD23-0621562921BD}"/>
              </a:ext>
            </a:extLst>
          </p:cNvPr>
          <p:cNvGrpSpPr>
            <a:grpSpLocks/>
          </p:cNvGrpSpPr>
          <p:nvPr/>
        </p:nvGrpSpPr>
        <p:grpSpPr bwMode="auto">
          <a:xfrm>
            <a:off x="0" y="1752600"/>
            <a:ext cx="9142413" cy="1981200"/>
            <a:chOff x="0" y="1104"/>
            <a:chExt cx="5759" cy="1248"/>
          </a:xfrm>
        </p:grpSpPr>
        <p:pic>
          <p:nvPicPr>
            <p:cNvPr id="155651" name="Picture 3">
              <a:extLst>
                <a:ext uri="{FF2B5EF4-FFF2-40B4-BE49-F238E27FC236}">
                  <a16:creationId xmlns:a16="http://schemas.microsoft.com/office/drawing/2014/main" id="{D651F443-7CC6-D54F-A84D-AFAB968C8CB5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1104"/>
              <a:ext cx="5759" cy="1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5652" name="Arc 4">
              <a:extLst>
                <a:ext uri="{FF2B5EF4-FFF2-40B4-BE49-F238E27FC236}">
                  <a16:creationId xmlns:a16="http://schemas.microsoft.com/office/drawing/2014/main" id="{F986A080-E573-D54A-8489-E3031A733B9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" y="1444"/>
              <a:ext cx="4656" cy="81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680 h 21680"/>
                <a:gd name="T2" fmla="*/ 43200 w 43200"/>
                <a:gd name="T3" fmla="*/ 21573 h 21680"/>
                <a:gd name="T4" fmla="*/ 21600 w 43200"/>
                <a:gd name="T5" fmla="*/ 21600 h 21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80" fill="none" extrusionOk="0">
                  <a:moveTo>
                    <a:pt x="0" y="21679"/>
                  </a:moveTo>
                  <a:cubicBezTo>
                    <a:pt x="0" y="21653"/>
                    <a:pt x="0" y="216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18" y="0"/>
                    <a:pt x="43185" y="9654"/>
                    <a:pt x="43199" y="21573"/>
                  </a:cubicBezTo>
                </a:path>
                <a:path w="43200" h="21680" stroke="0" extrusionOk="0">
                  <a:moveTo>
                    <a:pt x="0" y="21679"/>
                  </a:moveTo>
                  <a:cubicBezTo>
                    <a:pt x="0" y="21653"/>
                    <a:pt x="0" y="216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18" y="0"/>
                    <a:pt x="43185" y="9654"/>
                    <a:pt x="43199" y="21573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5653" name="Group 5">
              <a:extLst>
                <a:ext uri="{FF2B5EF4-FFF2-40B4-BE49-F238E27FC236}">
                  <a16:creationId xmlns:a16="http://schemas.microsoft.com/office/drawing/2014/main" id="{F9C58E1A-0845-6043-8548-0978D8128D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2208"/>
              <a:ext cx="5759" cy="144"/>
              <a:chOff x="0" y="2208"/>
              <a:chExt cx="5759" cy="144"/>
            </a:xfrm>
          </p:grpSpPr>
          <p:sp>
            <p:nvSpPr>
              <p:cNvPr id="155654" name="Rectangle 6">
                <a:extLst>
                  <a:ext uri="{FF2B5EF4-FFF2-40B4-BE49-F238E27FC236}">
                    <a16:creationId xmlns:a16="http://schemas.microsoft.com/office/drawing/2014/main" id="{779B5E47-2CF9-004C-BA2C-C7EC42A30F97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0" y="2208"/>
                <a:ext cx="5759" cy="14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655" name="Rectangle 7">
                <a:extLst>
                  <a:ext uri="{FF2B5EF4-FFF2-40B4-BE49-F238E27FC236}">
                    <a16:creationId xmlns:a16="http://schemas.microsoft.com/office/drawing/2014/main" id="{42C8913B-1534-0D4B-AD01-32E7FD7EB6F0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4319" y="2208"/>
                <a:ext cx="1440" cy="144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656" name="Rectangle 8">
                <a:extLst>
                  <a:ext uri="{FF2B5EF4-FFF2-40B4-BE49-F238E27FC236}">
                    <a16:creationId xmlns:a16="http://schemas.microsoft.com/office/drawing/2014/main" id="{E9CA45FE-2953-924F-AAB8-8D774AEAAF78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0" y="2208"/>
                <a:ext cx="1440" cy="144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5657" name="Rectangle 9">
            <a:extLst>
              <a:ext uri="{FF2B5EF4-FFF2-40B4-BE49-F238E27FC236}">
                <a16:creationId xmlns:a16="http://schemas.microsoft.com/office/drawing/2014/main" id="{68E29741-F917-AA4F-98CE-9251E847DE8F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155658" name="Rectangle 10">
            <a:extLst>
              <a:ext uri="{FF2B5EF4-FFF2-40B4-BE49-F238E27FC236}">
                <a16:creationId xmlns:a16="http://schemas.microsoft.com/office/drawing/2014/main" id="{910DFB89-A326-4A47-B85C-124994F5A083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155659" name="Rectangle 11">
            <a:extLst>
              <a:ext uri="{FF2B5EF4-FFF2-40B4-BE49-F238E27FC236}">
                <a16:creationId xmlns:a16="http://schemas.microsoft.com/office/drawing/2014/main" id="{EBC38782-81B7-294D-BD03-56431628D215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55660" name="Rectangle 12">
            <a:extLst>
              <a:ext uri="{FF2B5EF4-FFF2-40B4-BE49-F238E27FC236}">
                <a16:creationId xmlns:a16="http://schemas.microsoft.com/office/drawing/2014/main" id="{2CC22E8F-1142-AA41-B52C-DF99F7E4096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55661" name="Rectangle 13">
            <a:extLst>
              <a:ext uri="{FF2B5EF4-FFF2-40B4-BE49-F238E27FC236}">
                <a16:creationId xmlns:a16="http://schemas.microsoft.com/office/drawing/2014/main" id="{BABC9467-3F07-B649-A01D-8D0E3BCDBD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FFF53CC-235A-2741-8D0D-C2DC40E6D8F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ED8EE-EF6C-014C-8D1B-DB73A45C2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068CF4-B5EC-364B-93FE-EFE1A9D5E2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03A4D1-C979-C446-BB84-FF38E94B0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6DAE6-D9CF-7343-8AE6-B56B7D15C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7C003-AE39-9A4D-BFA1-DFBB31680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923EC-D7CB-654C-B81A-109B1805E9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9220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2F2297-3541-EA46-AFE9-22F9AE5793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A6C6BF-7E6F-1041-8D1D-36DEB9F1D6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7F7FA-C2AC-284C-9A79-64467704A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DD206B-B36E-7548-8D00-293A9BEA7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43926-6F3F-7C46-A9F4-F8B25B7E4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ACB554-AC8F-F342-A1A7-01DCD76B399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22647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70163-A656-BF48-93F0-946FD6879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18D4F-427F-FE46-8D66-8BCCD62CE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AA122-4FB5-1E46-AD43-A6DED9B05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B8984-F553-5943-B26E-C72B2C0F4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F8D7-44F9-9D48-80AC-A53AED472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7EB86-8D31-2A43-A049-49F21BF448D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57654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9FA31-95DC-2641-B3B5-F5299F468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B6B68-1931-264D-9559-594A512C3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75D05-38F8-3349-AEED-9D43210CD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C2A07-E9D2-4B49-A3CC-171FED50C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49C48-0168-F746-8F36-52C5992E5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0DC7C-BAE7-2648-8A5D-E676127AEE4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91664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41275-5EC4-E042-B6C4-CBAABDA75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A911A-8F72-244A-8178-210258F26A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A97932-3365-E84B-A5CB-1BA9AF2F53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679191-8EE3-A148-BEB6-61440E6AE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1E5C67-E6D8-D147-9566-023E55EEB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17EFE6-2BF3-9E4F-9D5D-8A0331279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97F22-B7A6-F14A-A2E6-7BF9B80A662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0252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12127-E4C0-B84C-A94A-B2D81A4E6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EFAF02-39DD-6C4E-9D16-3D2528538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F561B2-FF2C-DF48-820F-518A95C20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634AD2-EAFC-E04A-8B1F-A15BE56D34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9A841A-BB6F-D946-A8A9-E411C6A4DC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2D27F2-E924-CF46-B082-0382004B5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B591F5-546E-754A-AB30-BE697682F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C91575-3388-6F4B-9C05-45883ABB6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87166E-7247-BB4F-98B3-0F674F126FD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6953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9A203-4700-BD4F-B335-EF78C2EF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378316-BC7C-7C4A-953E-231CBCA7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EF8155-8495-D043-AF35-21864DBDB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643885-A818-4B47-B9D1-1655965F7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106090-6205-4149-8D3D-6FB1BEFA580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5647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36931A-0BD7-A048-A129-472B34858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B49288-5239-7C4A-98F6-15B4EA029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F970BE-19FA-1740-8A52-2265A865F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A497D-C449-E048-9275-D43D018A800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9525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D2802-40D6-E043-BE4B-A2315B416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5F83A-D8D8-CB45-80A1-CA17A5C4E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721573-62EA-D54F-B628-4E25DB6E2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30B7C2-C9B4-A043-BD17-7FDC477B1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AFDAD-1ADB-7D45-9383-7A00665FD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E1D9E1-AB9B-F84E-8644-473C5D7D1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EDAD49-50B6-604A-888C-56D98C57336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4978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528B7-3AE6-5C45-AD7B-AAA6F3D6A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E7A6A1-6851-034D-B64B-619E1DF028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A548D0-F0FE-C043-9D4A-04950AF16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FC398-26BA-7042-8716-70695863F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F0940B-5755-0948-B9F5-C5A658306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203096-ADC5-904B-A608-F8DD81D07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A60E63-BDF6-104E-ACE2-0DAE6F91EBC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1016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626" name="Group 2">
            <a:extLst>
              <a:ext uri="{FF2B5EF4-FFF2-40B4-BE49-F238E27FC236}">
                <a16:creationId xmlns:a16="http://schemas.microsoft.com/office/drawing/2014/main" id="{3C778912-6C88-C245-AD91-FDA2BDF3E9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pic>
          <p:nvPicPr>
            <p:cNvPr id="154627" name="Picture 3">
              <a:extLst>
                <a:ext uri="{FF2B5EF4-FFF2-40B4-BE49-F238E27FC236}">
                  <a16:creationId xmlns:a16="http://schemas.microsoft.com/office/drawing/2014/main" id="{2D7F3151-6F5D-F646-859E-7D379F08C7B8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5759" cy="1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4628" name="Arc 4">
              <a:extLst>
                <a:ext uri="{FF2B5EF4-FFF2-40B4-BE49-F238E27FC236}">
                  <a16:creationId xmlns:a16="http://schemas.microsoft.com/office/drawing/2014/main" id="{278CF5FB-3421-3A49-9879-4EDF0C14AA5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" y="340"/>
              <a:ext cx="4656" cy="81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680 h 21680"/>
                <a:gd name="T2" fmla="*/ 43200 w 43200"/>
                <a:gd name="T3" fmla="*/ 21573 h 21680"/>
                <a:gd name="T4" fmla="*/ 21600 w 43200"/>
                <a:gd name="T5" fmla="*/ 21600 h 21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80" fill="none" extrusionOk="0">
                  <a:moveTo>
                    <a:pt x="0" y="21679"/>
                  </a:moveTo>
                  <a:cubicBezTo>
                    <a:pt x="0" y="21653"/>
                    <a:pt x="0" y="216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18" y="0"/>
                    <a:pt x="43185" y="9654"/>
                    <a:pt x="43199" y="21573"/>
                  </a:cubicBezTo>
                </a:path>
                <a:path w="43200" h="21680" stroke="0" extrusionOk="0">
                  <a:moveTo>
                    <a:pt x="0" y="21679"/>
                  </a:moveTo>
                  <a:cubicBezTo>
                    <a:pt x="0" y="21653"/>
                    <a:pt x="0" y="216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18" y="0"/>
                    <a:pt x="43185" y="9654"/>
                    <a:pt x="43199" y="21573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29" name="Rectangle 5">
              <a:extLst>
                <a:ext uri="{FF2B5EF4-FFF2-40B4-BE49-F238E27FC236}">
                  <a16:creationId xmlns:a16="http://schemas.microsoft.com/office/drawing/2014/main" id="{298B7B45-D439-BE46-85C8-42B5F05C975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1104"/>
              <a:ext cx="5759" cy="321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30" name="Rectangle 6">
              <a:extLst>
                <a:ext uri="{FF2B5EF4-FFF2-40B4-BE49-F238E27FC236}">
                  <a16:creationId xmlns:a16="http://schemas.microsoft.com/office/drawing/2014/main" id="{0F98F515-662E-6F43-BF0E-31ACC2E978AF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0" y="1104"/>
              <a:ext cx="5759" cy="14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31" name="Rectangle 7">
              <a:extLst>
                <a:ext uri="{FF2B5EF4-FFF2-40B4-BE49-F238E27FC236}">
                  <a16:creationId xmlns:a16="http://schemas.microsoft.com/office/drawing/2014/main" id="{DF1CEAD5-644A-9F4A-BF80-4A77AC363A2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319" y="1104"/>
              <a:ext cx="1440" cy="144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32" name="Rectangle 8">
              <a:extLst>
                <a:ext uri="{FF2B5EF4-FFF2-40B4-BE49-F238E27FC236}">
                  <a16:creationId xmlns:a16="http://schemas.microsoft.com/office/drawing/2014/main" id="{704226B0-AB3D-364D-BB86-78D6E9421DE4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0" y="1104"/>
              <a:ext cx="1440" cy="144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4633" name="Rectangle 9">
            <a:extLst>
              <a:ext uri="{FF2B5EF4-FFF2-40B4-BE49-F238E27FC236}">
                <a16:creationId xmlns:a16="http://schemas.microsoft.com/office/drawing/2014/main" id="{DF2396DA-2D37-D44B-830B-C40AB3B109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54634" name="Rectangle 10">
            <a:extLst>
              <a:ext uri="{FF2B5EF4-FFF2-40B4-BE49-F238E27FC236}">
                <a16:creationId xmlns:a16="http://schemas.microsoft.com/office/drawing/2014/main" id="{74B63ED4-A580-564D-97A3-7DE74F98A1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54635" name="Rectangle 11">
            <a:extLst>
              <a:ext uri="{FF2B5EF4-FFF2-40B4-BE49-F238E27FC236}">
                <a16:creationId xmlns:a16="http://schemas.microsoft.com/office/drawing/2014/main" id="{AF1B7B23-0436-4C4F-B51C-B0BE63E21B0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kumimoji="0" sz="1400"/>
            </a:lvl1pPr>
          </a:lstStyle>
          <a:p>
            <a:endParaRPr lang="en-US" altLang="zh-TW"/>
          </a:p>
        </p:txBody>
      </p:sp>
      <p:sp>
        <p:nvSpPr>
          <p:cNvPr id="154636" name="Rectangle 12">
            <a:extLst>
              <a:ext uri="{FF2B5EF4-FFF2-40B4-BE49-F238E27FC236}">
                <a16:creationId xmlns:a16="http://schemas.microsoft.com/office/drawing/2014/main" id="{35EDEDA3-8796-5E40-9C78-75509A19CF1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kumimoji="0" sz="1400"/>
            </a:lvl1pPr>
          </a:lstStyle>
          <a:p>
            <a:endParaRPr lang="en-US" altLang="zh-TW"/>
          </a:p>
        </p:txBody>
      </p:sp>
      <p:sp>
        <p:nvSpPr>
          <p:cNvPr id="154637" name="Rectangle 13">
            <a:extLst>
              <a:ext uri="{FF2B5EF4-FFF2-40B4-BE49-F238E27FC236}">
                <a16:creationId xmlns:a16="http://schemas.microsoft.com/office/drawing/2014/main" id="{2392F780-2281-7F4B-91CD-1E62A6D0A1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400"/>
            </a:lvl1pPr>
          </a:lstStyle>
          <a:p>
            <a:fld id="{89E7BA93-F290-C749-9B8A-7B007A63CD0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.hk/imgres?imgurl=http://lib.store.yahoo.net/lib/pregnancy-plus/banner1.gif&amp;imgrefurl=http://www.pregnancy-plus.com/&amp;h=204&amp;w=165&amp;sz=9&amp;hl=zh-TW&amp;start=108&amp;tbnid=-UMHV1gfaMHNyM:&amp;tbnh=105&amp;tbnw=85&amp;prev=/images%3Fq%3Dpregnancy%26start%3D100%26ndsp%3D20%26svnum%3D10%26hl%3Dzh-TW%26lr%3D%26sa%3DN" TargetMode="External"/><Relationship Id="rId3" Type="http://schemas.openxmlformats.org/officeDocument/2006/relationships/hyperlink" Target="http://www.mind2spirit.com/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google.com.hk/imgres?imgurl=http://www.naturalparenting.com.au/uploads/pics/pregnancy_page.jpg&amp;imgrefurl=http://www.naturalparenting.com.au/index.php%3Fid%3D10&amp;h=234&amp;w=177&amp;sz=13&amp;hl=zh-TW&amp;start=120&amp;tbnid=1mUFD21QryoSEM:&amp;tbnh=109&amp;tbnw=82&amp;prev=/images%3Fq%3Dpregnancy%26start%3D100%26ndsp%3D20%26svnum%3D10%26hl%3Dzh-TW%26lr%3D%26sa%3DN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images.google.com.hk/imgres?imgurl=http://www.humsci.auburn.edu/quality_of_life/images/quality.gif&amp;imgrefurl=http://www.humsci.auburn.edu/quality_of_life/main.html&amp;h=229&amp;w=140&amp;sz=9&amp;hl=zh-TW&amp;start=99&amp;tbnid=y-jhLAYR9fvaLM:&amp;tbnh=108&amp;tbnw=66&amp;prev=/images%3Fq%3Dquality%2Bof%2Blife%26start%3D80%26ndsp%3D20%26svnum%3D10%26hl%3Dzh-TW%26lr%3D%26sa%3DN" TargetMode="External"/><Relationship Id="rId9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www.mypharmacy.co.uk/health_information/topics/p/pregnancy/pregnancy.jpg&amp;imgrefurl=http://www.mypharmacy.co.uk/health_information/topics/p/pregnancy/pregnancy_information.htm&amp;h=560&amp;w=400&amp;sz=25&amp;hl=zh-TW&amp;start=0&amp;um=1&amp;tbnid=8WbmWWFQN7ZC2M:&amp;tbnh=133&amp;tbnw=95&amp;prev=/images%3Fq%3DPREGNANCY%26svnum%3D10%26um%3D1%26hl%3Dzh-TW%26sa%3D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hyperlink" Target="http://images.google.com.hk/imgres?imgurl=www.nottinghamdiabetes.nhs.uk/images/antenat.jpg&amp;imgrefurl=http://www.nottinghamdiabetes.nhs.uk/nchdiabetes.html&amp;h=100&amp;w=120&amp;sz=4&amp;tbnid=Rdu4QpUexcAJ:&amp;tbnh=69&amp;tbnw=82&amp;prev=/images%3Fq%3Dantenatal%2Bclinic%26start%3D40%26hl%3Dzh-TW%26lr%3D%26ie%3DUTF-8%26oe%3DUTF-8%26sa%3DN" TargetMode="Externa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www.mypharmacy.co.uk/health_information/topics/p/pregnancy/pregnancy.jpg&amp;imgrefurl=http://www.mypharmacy.co.uk/health_information/topics/p/pregnancy/pregnancy_information.htm&amp;h=560&amp;w=400&amp;sz=25&amp;hl=zh-TW&amp;start=0&amp;um=1&amp;tbnid=8WbmWWFQN7ZC2M:&amp;tbnh=133&amp;tbnw=95&amp;prev=/images%3Fq%3DPREGNANCY%26svnum%3D10%26um%3D1%26hl%3Dzh-TW%26sa%3D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hyperlink" Target="http://images.google.com.hk/imgres?imgurl=www.nottinghamdiabetes.nhs.uk/images/antenat.jpg&amp;imgrefurl=http://www.nottinghamdiabetes.nhs.uk/nchdiabetes.html&amp;h=100&amp;w=120&amp;sz=4&amp;tbnid=Rdu4QpUexcAJ:&amp;tbnh=69&amp;tbnw=82&amp;prev=/images%3Fq%3Dantenatal%2Bclinic%26start%3D40%26hl%3Dzh-TW%26lr%3D%26ie%3DUTF-8%26oe%3DUTF-8%26sa%3DN" TargetMode="Externa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hyperlink" Target="http://www.epochtimes.com/i6/701180952381452.jpg" TargetMode="External"/><Relationship Id="rId7" Type="http://schemas.openxmlformats.org/officeDocument/2006/relationships/hyperlink" Target="http://images.google.com.tw/imgres?imgurl=http://kidsdirect.net/images/Pregnancy_nutrition_pyramid.gif&amp;imgrefurl=http://kidsdirect.net/BD/pregnancy/nutrition.htm&amp;h=287&amp;w=288&amp;sz=17&amp;hl=zh-TW&amp;start=40&amp;um=1&amp;tbnid=CrF9F3t-qjal7M:&amp;tbnh=115&amp;tbnw=115&amp;prev=/images%3Fq%3DPREGNANCY%26start%3D40%26ndsp%3D20%26svnum%3D10%26um%3D1%26hl%3Dzh-TW%26sa%3DN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hyperlink" Target="http://images.google.com.hk/imgres?imgurl=http://www.everydaypeoplecartoons.com/cartoons/cartoons-pregnancy/pregnancy-cartoon.png&amp;imgrefurl=http://www.everydaypeoplecartoons.com/cartoons-pregnancy.html&amp;h=422&amp;w=300&amp;sz=14&amp;hl=zh-TW&amp;start=173&amp;tbnid=9Lx6oxGnPJqgIM:&amp;tbnh=126&amp;tbnw=90&amp;prev=/images%3Fq%3DPREGNANCY%26start%3D162%26ndsp%3D18%26svnum%3D10%26hl%3Dzh-TW%26lr%3D%26sa%3DN" TargetMode="External"/><Relationship Id="rId4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hk/imgres?imgurl=http://www.yywzw.com/jt/sj/fayinqiguan.gif&amp;imgrefurl=http://www.yywzw.com/jt/sj/sj-ft04fyqg.htm&amp;h=374&amp;w=336&amp;sz=5&amp;hl=zh-TW&amp;start=35&amp;tbnid=CcQQSJile9j58M:&amp;tbnh=122&amp;tbnw=110&amp;prev=/images%3Fq%3D%25E5%258F%25A3%25E8%2585%2594%26start%3D20%26gbv%3D2%26ndsp%3D20%26svnum%3D10%26complete%3D1%26hl%3Dzh-TW%26rls%3DGGLD,GGLD:2007-17,GGLD:zh-TW%26sa%3DN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www.explorefaith.org/oasis/images/meditation.jpg&amp;imgrefurl=http://www.explorefaith.org/oasis/art/meditation.html&amp;h=346&amp;w=350&amp;sz=48&amp;hl=zh-TW&amp;start=0&amp;um=1&amp;tbnid=P5s1Me_Teh6cZM:&amp;tbnh=119&amp;tbnw=120&amp;prev=/images%3Fq%3DMEDITATION%26svnum%3D10%26um%3D1%26hl%3Dzh-TW%26sa%3DG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eg"/><Relationship Id="rId5" Type="http://schemas.openxmlformats.org/officeDocument/2006/relationships/hyperlink" Target="http://images.google.com.tw/imgres?imgurl=http://www.lifepositive.com/Spirit/meditation/grfx/med_techniques_img.jpg&amp;imgrefurl=http://www.lifepositive.com/Spirit/meditation/meditation-techniques.asp&amp;h=275&amp;w=438&amp;sz=19&amp;hl=zh-TW&amp;start=0&amp;um=1&amp;tbnid=KRCN77GIHaYL0M:&amp;tbnh=80&amp;tbnw=127&amp;prev=/images%3Fq%3DMEDITATION%26svnum%3D10%26um%3D1%26hl%3Dzh-TW%26sa%3DG" TargetMode="External"/><Relationship Id="rId4" Type="http://schemas.openxmlformats.org/officeDocument/2006/relationships/image" Target="../media/image17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www.pregnancy-tips.co.uk/pregnancy4.JPG&amp;imgrefurl=http://pregnancy-tips.co.uk/&amp;h=430&amp;w=280&amp;sz=32&amp;hl=zh-TW&amp;start=0&amp;um=1&amp;tbnid=8Km7RhHaKWtwXM:&amp;tbnh=126&amp;tbnw=82&amp;prev=/images%3Fq%3DPREGNANCY%26svnum%3D10%26um%3D1%26hl%3Dzh-TW%26sa%3D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book.bfnn.org/article/bg2.jpg&amp;imgrefurl=http://book.bfnn.org/article/0096.htm&amp;h=297&amp;w=206&amp;sz=8&amp;hl=zh-TW&amp;start=5&amp;um=1&amp;tbnid=TpZOmF8DykuURM:&amp;tbnh=116&amp;tbnw=80&amp;prev=/images%3Fq%3D%25E8%25A1%258C%25E7%25A6%25AA%26svnum%3D10%26um%3D1%26hl%3Dzh-TW%26sa%3DN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eg"/><Relationship Id="rId5" Type="http://schemas.openxmlformats.org/officeDocument/2006/relationships/hyperlink" Target="http://images.google.com.tw/imgres?imgurl=http://www.puishing.edu.hk/subject/pe/images/SPORT086.jpg&amp;imgrefurl=http://www.puishing.edu.hk/subject/pe/pe_note04.htm&amp;h=1158&amp;w=840&amp;sz=49&amp;hl=zh-TW&amp;start=96&amp;um=1&amp;tbnid=Eb45DajS7TFsUM:&amp;tbnh=150&amp;tbnw=109&amp;prev=/images%3Fq%3D%25E6%25AD%25A5%25E8%25A1%258C%26start%3D90%26imgsz%3Dxxlarge%26ndsp%3D18%26svnum%3D10%26um%3D1%26hl%3Dzh-TW%26sa%3DN" TargetMode="External"/><Relationship Id="rId4" Type="http://schemas.openxmlformats.org/officeDocument/2006/relationships/image" Target="../media/image19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an.mc.ntu.edu.tw/zengif/image12.gif&amp;imgrefurl=http://an.mc.ntu.edu.tw/zen-2.htm&amp;h=217&amp;w=337&amp;sz=4&amp;hl=zh-TW&amp;start=19&amp;um=1&amp;tbnid=d1OYrvOjtOmptM:&amp;tbnh=77&amp;tbnw=119&amp;prev=/images%3Fq%3D%25E8%25A1%258C%25E7%25A6%25AA%26start%3D18%26ndsp%3D18%26svnum%3D10%26um%3D1%26hl%3Dzh-TW%26sa%3DN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ochtimes.com/i6/704190946351452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w/imgres?imgurl=http://www.cs.nchu.edu.tw/~cuckoo/laugh.gif&amp;imgrefurl=http://onlyandblue.spaces.live.com/blog/cns!7A3856C62422F137!1432.entry&amp;h=515&amp;w=400&amp;sz=5&amp;hl=zh-TW&amp;start=40&amp;um=1&amp;tbnid=X45a4rUq8KJD5M:&amp;tbnh=131&amp;tbnw=102&amp;prev=/images%3Fq%3D%25E9%2596%258B%25E5%25BF%2583%26start%3D40%26ndsp%3D20%26svnum%3D10%26um%3D1%26hl%3Dzh-TW%26sa%3D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hyperlink" Target="http://www.epochtimes.com/i6/701080936501452.jpg" TargetMode="External"/><Relationship Id="rId7" Type="http://schemas.openxmlformats.org/officeDocument/2006/relationships/hyperlink" Target="http://images.google.com.tw/imgres?imgurl=http://www.wyethbb.com.hk/files/images/info/before_3.gif&amp;imgrefurl=http://www.wyethbb.com.hk/tc/an/exercise.html&amp;h=100&amp;w=100&amp;sz=3&amp;hl=zh-TW&amp;start=40&amp;um=1&amp;tbnid=hi1073B4FIyVNM:&amp;tbnh=82&amp;tbnw=82&amp;prev=/images%3Fq%3D%25E7%2594%25A2%25E5%2589%258D%25E8%25AC%259B%25E5%25BA%25A7%26start%3D40%26ndsp%3D20%26svnum%3D10%26um%3D1%26hl%3Dzh-TW%26sa%3D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hyperlink" Target="http://images.google.com.tw/imgres?imgurl=http://www.coralspringsacupuncture.com/images/mother_well.jpg&amp;imgrefurl=http://www.coralspringsacupuncture.com/coral_springs_acupuncture_mother_wellness.html&amp;h=341&amp;w=224&amp;sz=9&amp;hl=zh-TW&amp;start=100&amp;um=1&amp;tbnid=7CZSOh4I7qVNsM:&amp;tbnh=120&amp;tbnw=79&amp;prev=/images%3Fq%3DPREGNANCY%252BDEPRESSION%26start%3D100%26ndsp%3D20%26svnum%3D10%26um%3D1%26hl%3Dzh-TW%26sa%3DN" TargetMode="Externa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2B97AB1-8F83-FA41-8C4B-747E4F26B5C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ea typeface="文鼎勘亭流" pitchFamily="49" charset="-120"/>
              </a:rPr>
              <a:t>妊娠健康　與　優生  （一）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470EF38-0E47-E34B-A315-ABC74688F09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/>
              <a:t>陳家寶醫生</a:t>
            </a:r>
          </a:p>
          <a:p>
            <a:r>
              <a:rPr lang="en-US" altLang="zh-TW" sz="1600">
                <a:hlinkClick r:id="rId3"/>
              </a:rPr>
              <a:t>www.mind2spirit.com</a:t>
            </a:r>
            <a:endParaRPr lang="en-US" altLang="zh-TW" sz="1600"/>
          </a:p>
          <a:p>
            <a:r>
              <a:rPr lang="zh-TW" altLang="en-US" sz="1600"/>
              <a:t>健身健心  修心修身</a:t>
            </a:r>
          </a:p>
        </p:txBody>
      </p:sp>
      <p:pic>
        <p:nvPicPr>
          <p:cNvPr id="10244" name="Picture 4" descr="quality">
            <a:hlinkClick r:id="rId4"/>
            <a:extLst>
              <a:ext uri="{FF2B5EF4-FFF2-40B4-BE49-F238E27FC236}">
                <a16:creationId xmlns:a16="http://schemas.microsoft.com/office/drawing/2014/main" id="{59ABB405-3F79-B643-8F9B-8F13D9A7C5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941888"/>
            <a:ext cx="62865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5" descr="pregnancy_page">
            <a:hlinkClick r:id="rId6"/>
            <a:extLst>
              <a:ext uri="{FF2B5EF4-FFF2-40B4-BE49-F238E27FC236}">
                <a16:creationId xmlns:a16="http://schemas.microsoft.com/office/drawing/2014/main" id="{BE941DA0-6306-564B-8013-D31E56C40D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5589588"/>
            <a:ext cx="781050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banner1">
            <a:hlinkClick r:id="rId8"/>
            <a:extLst>
              <a:ext uri="{FF2B5EF4-FFF2-40B4-BE49-F238E27FC236}">
                <a16:creationId xmlns:a16="http://schemas.microsoft.com/office/drawing/2014/main" id="{2C07DB01-811A-7640-B111-DBC531D66C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5373688"/>
            <a:ext cx="80962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18F76283-7BE2-F444-B767-8E5B36C632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GB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情緒與健康</a:t>
            </a:r>
            <a:endParaRPr kumimoji="0" lang="zh-TW" altLang="en-US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F3EE996C-8F72-344C-A1B9-6FD88697405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1828800"/>
            <a:ext cx="86868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kumimoji="0" lang="zh-TW" altLang="en-GB" sz="2800">
                <a:solidFill>
                  <a:srgbClr val="3333CC"/>
                </a:solidFill>
              </a:rPr>
              <a:t>心理神經免疫學</a:t>
            </a:r>
          </a:p>
          <a:p>
            <a:pPr>
              <a:lnSpc>
                <a:spcPct val="80000"/>
              </a:lnSpc>
            </a:pPr>
            <a:r>
              <a:rPr kumimoji="0" lang="en-GB" altLang="zh-TW" sz="2800">
                <a:solidFill>
                  <a:srgbClr val="3333CC"/>
                </a:solidFill>
              </a:rPr>
              <a:t>Psychoneuroimmunology</a:t>
            </a:r>
          </a:p>
          <a:p>
            <a:pPr>
              <a:lnSpc>
                <a:spcPct val="80000"/>
              </a:lnSpc>
            </a:pPr>
            <a:endParaRPr kumimoji="0" lang="en-GB" altLang="zh-TW" sz="2800"/>
          </a:p>
          <a:p>
            <a:pPr>
              <a:lnSpc>
                <a:spcPct val="80000"/>
              </a:lnSpc>
            </a:pPr>
            <a:r>
              <a:rPr kumimoji="0" lang="zh-TW" altLang="en-GB" sz="2800"/>
              <a:t>易怒的人死於心臟停止的機率</a:t>
            </a:r>
          </a:p>
          <a:p>
            <a:pPr>
              <a:lnSpc>
                <a:spcPct val="80000"/>
              </a:lnSpc>
            </a:pPr>
            <a:r>
              <a:rPr kumimoji="0" lang="zh-TW" altLang="en-GB" sz="2800"/>
              <a:t>比溫和的人高出</a:t>
            </a:r>
            <a:r>
              <a:rPr kumimoji="0" lang="en-GB" altLang="zh-TW" sz="2800"/>
              <a:t>3</a:t>
            </a:r>
            <a:r>
              <a:rPr kumimoji="0" lang="zh-TW" altLang="en-GB" sz="2800"/>
              <a:t>倍</a:t>
            </a:r>
          </a:p>
          <a:p>
            <a:pPr>
              <a:lnSpc>
                <a:spcPct val="80000"/>
              </a:lnSpc>
            </a:pPr>
            <a:endParaRPr kumimoji="0" lang="zh-TW" altLang="en-GB" sz="2800"/>
          </a:p>
          <a:p>
            <a:pPr>
              <a:lnSpc>
                <a:spcPct val="80000"/>
              </a:lnSpc>
            </a:pPr>
            <a:r>
              <a:rPr kumimoji="0" lang="zh-TW" altLang="en-GB" sz="2800"/>
              <a:t>生活壓力少的人患感冒的機率是</a:t>
            </a:r>
            <a:r>
              <a:rPr kumimoji="0" lang="en-GB" altLang="zh-TW" sz="2800"/>
              <a:t>27</a:t>
            </a:r>
            <a:r>
              <a:rPr kumimoji="0" lang="zh-TW" altLang="en-GB" sz="2800"/>
              <a:t>％</a:t>
            </a:r>
          </a:p>
          <a:p>
            <a:pPr>
              <a:lnSpc>
                <a:spcPct val="80000"/>
              </a:lnSpc>
            </a:pPr>
            <a:r>
              <a:rPr kumimoji="0" lang="zh-TW" altLang="en-GB" sz="2800"/>
              <a:t>壓力大的一群則是</a:t>
            </a:r>
            <a:r>
              <a:rPr kumimoji="0" lang="en-GB" altLang="zh-TW" sz="2800"/>
              <a:t>47</a:t>
            </a:r>
            <a:r>
              <a:rPr kumimoji="0" lang="zh-TW" altLang="en-GB" sz="2800"/>
              <a:t>％</a:t>
            </a:r>
          </a:p>
          <a:p>
            <a:pPr>
              <a:lnSpc>
                <a:spcPct val="80000"/>
              </a:lnSpc>
            </a:pPr>
            <a:endParaRPr kumimoji="0" lang="zh-TW" altLang="en-GB" sz="2800"/>
          </a:p>
          <a:p>
            <a:pPr>
              <a:lnSpc>
                <a:spcPct val="80000"/>
              </a:lnSpc>
            </a:pPr>
            <a:r>
              <a:rPr kumimoji="0" lang="zh-TW" altLang="en-GB" sz="2800"/>
              <a:t>孤立的男性死亡率</a:t>
            </a:r>
          </a:p>
          <a:p>
            <a:pPr>
              <a:lnSpc>
                <a:spcPct val="80000"/>
              </a:lnSpc>
            </a:pPr>
            <a:r>
              <a:rPr kumimoji="0" lang="zh-TW" altLang="en-GB" sz="2800"/>
              <a:t>比擁有緊密人際網的男性高出</a:t>
            </a:r>
            <a:r>
              <a:rPr kumimoji="0" lang="en-GB" altLang="zh-TW" sz="2800"/>
              <a:t>2</a:t>
            </a:r>
            <a:r>
              <a:rPr kumimoji="0" lang="zh-TW" altLang="en-GB" sz="2800"/>
              <a:t>倍</a:t>
            </a:r>
          </a:p>
          <a:p>
            <a:pPr>
              <a:lnSpc>
                <a:spcPct val="80000"/>
              </a:lnSpc>
            </a:pPr>
            <a:endParaRPr lang="zh-TW" altLang="en-US" sz="280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15367CDC-FC0A-8A48-B1EC-EB7024F149F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4000">
                <a:solidFill>
                  <a:srgbClr val="FF0000"/>
                </a:solidFill>
              </a:rPr>
              <a:t>情緒商數</a:t>
            </a:r>
            <a:br>
              <a:rPr lang="zh-TW" altLang="en-US" sz="4000">
                <a:solidFill>
                  <a:srgbClr val="FF0000"/>
                </a:solidFill>
              </a:rPr>
            </a:br>
            <a:r>
              <a:rPr lang="en-US" altLang="zh-TW" sz="4000">
                <a:solidFill>
                  <a:srgbClr val="FF0000"/>
                </a:solidFill>
              </a:rPr>
              <a:t>EQ</a:t>
            </a:r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670B5BC0-FB63-3C45-85CC-03581EF63DF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2800"/>
              <a:t>Emotional Intelligence</a:t>
            </a:r>
          </a:p>
          <a:p>
            <a:pPr>
              <a:lnSpc>
                <a:spcPct val="80000"/>
              </a:lnSpc>
            </a:pPr>
            <a:r>
              <a:rPr lang="zh-TW" altLang="en-US" sz="2800"/>
              <a:t>情緒智力</a:t>
            </a:r>
          </a:p>
          <a:p>
            <a:pPr>
              <a:lnSpc>
                <a:spcPct val="80000"/>
              </a:lnSpc>
            </a:pPr>
            <a:endParaRPr lang="zh-TW" altLang="en-US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WordArt 2">
            <a:extLst>
              <a:ext uri="{FF2B5EF4-FFF2-40B4-BE49-F238E27FC236}">
                <a16:creationId xmlns:a16="http://schemas.microsoft.com/office/drawing/2014/main" id="{75FEA1CD-32CF-5240-A903-E389DCAA82B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27088" y="4149725"/>
            <a:ext cx="7416800" cy="17748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solidFill>
                  <a:schemeClr val="accent1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EMOTIONAL INTELLIGENCE</a:t>
            </a:r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585A2295-69DC-004B-873A-A8EFCDF17A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600">
                <a:solidFill>
                  <a:srgbClr val="FF0066"/>
                </a:solidFill>
              </a:rPr>
              <a:t>EQ </a:t>
            </a:r>
            <a:r>
              <a:rPr lang="zh-TW" altLang="en-US" sz="4600">
                <a:solidFill>
                  <a:srgbClr val="FF0066"/>
                </a:solidFill>
              </a:rPr>
              <a:t>涉及的範圍</a:t>
            </a:r>
          </a:p>
        </p:txBody>
      </p:sp>
      <p:sp>
        <p:nvSpPr>
          <p:cNvPr id="131076" name="Rectangle 4">
            <a:extLst>
              <a:ext uri="{FF2B5EF4-FFF2-40B4-BE49-F238E27FC236}">
                <a16:creationId xmlns:a16="http://schemas.microsoft.com/office/drawing/2014/main" id="{1DD5E0BD-B005-9140-AAFF-653668298AF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600200"/>
            <a:ext cx="7772400" cy="4530725"/>
          </a:xfrm>
        </p:spPr>
        <p:txBody>
          <a:bodyPr/>
          <a:lstStyle/>
          <a:p>
            <a:r>
              <a:rPr lang="zh-TW" altLang="en-US" sz="3600">
                <a:solidFill>
                  <a:srgbClr val="0000FF"/>
                </a:solidFill>
              </a:rPr>
              <a:t>認識自身的情緒</a:t>
            </a:r>
          </a:p>
          <a:p>
            <a:r>
              <a:rPr lang="zh-TW" altLang="en-US" sz="3600">
                <a:solidFill>
                  <a:srgbClr val="0000FF"/>
                </a:solidFill>
              </a:rPr>
              <a:t>妥善管理情緒</a:t>
            </a:r>
          </a:p>
          <a:p>
            <a:r>
              <a:rPr lang="zh-TW" altLang="en-US" sz="3600">
                <a:solidFill>
                  <a:srgbClr val="0000FF"/>
                </a:solidFill>
              </a:rPr>
              <a:t>自我激勵</a:t>
            </a:r>
          </a:p>
          <a:p>
            <a:r>
              <a:rPr lang="zh-TW" altLang="en-US" sz="3600">
                <a:solidFill>
                  <a:srgbClr val="0000FF"/>
                </a:solidFill>
              </a:rPr>
              <a:t>認知他人的情緒</a:t>
            </a:r>
          </a:p>
          <a:p>
            <a:r>
              <a:rPr lang="zh-TW" altLang="en-US" sz="3600">
                <a:solidFill>
                  <a:srgbClr val="0000FF"/>
                </a:solidFill>
              </a:rPr>
              <a:t>人際關係的管理</a:t>
            </a:r>
          </a:p>
          <a:p>
            <a:endParaRPr lang="zh-TW" altLang="en-US"/>
          </a:p>
          <a:p>
            <a:endParaRPr lang="zh-TW" alt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Rectangle 4">
            <a:extLst>
              <a:ext uri="{FF2B5EF4-FFF2-40B4-BE49-F238E27FC236}">
                <a16:creationId xmlns:a16="http://schemas.microsoft.com/office/drawing/2014/main" id="{E338F004-F83A-FC4B-92F8-9BFA12F3D3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/>
              <a:t>EQ</a:t>
            </a:r>
            <a:r>
              <a:rPr lang="zh-TW" altLang="en-US"/>
              <a:t>的培育</a:t>
            </a:r>
          </a:p>
        </p:txBody>
      </p:sp>
      <p:sp>
        <p:nvSpPr>
          <p:cNvPr id="135173" name="Rectangle 5">
            <a:extLst>
              <a:ext uri="{FF2B5EF4-FFF2-40B4-BE49-F238E27FC236}">
                <a16:creationId xmlns:a16="http://schemas.microsoft.com/office/drawing/2014/main" id="{1A71A49C-9D1F-C442-9606-076EE681574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/>
              <a:t>EQ</a:t>
            </a:r>
            <a:r>
              <a:rPr lang="zh-TW" altLang="en-US"/>
              <a:t>由零開始？</a:t>
            </a:r>
          </a:p>
          <a:p>
            <a:r>
              <a:rPr lang="zh-TW" altLang="en-US"/>
              <a:t>親子關係</a:t>
            </a:r>
          </a:p>
          <a:p>
            <a:r>
              <a:rPr lang="zh-TW" altLang="en-US"/>
              <a:t>優生</a:t>
            </a:r>
          </a:p>
          <a:p>
            <a:endParaRPr lang="zh-TW" altLang="en-US"/>
          </a:p>
        </p:txBody>
      </p:sp>
      <p:pic>
        <p:nvPicPr>
          <p:cNvPr id="135174" name="Picture 6" descr="pregnancy">
            <a:hlinkClick r:id="rId3"/>
            <a:extLst>
              <a:ext uri="{FF2B5EF4-FFF2-40B4-BE49-F238E27FC236}">
                <a16:creationId xmlns:a16="http://schemas.microsoft.com/office/drawing/2014/main" id="{ADFC9445-FBC4-7B43-83B3-144F8475C1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276475"/>
            <a:ext cx="904875" cy="126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175" name="Picture 7" descr="antenat">
            <a:hlinkClick r:id="rId5"/>
            <a:extLst>
              <a:ext uri="{FF2B5EF4-FFF2-40B4-BE49-F238E27FC236}">
                <a16:creationId xmlns:a16="http://schemas.microsoft.com/office/drawing/2014/main" id="{519A95C2-E095-954A-A2CB-48EC7F84E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700213"/>
            <a:ext cx="7810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A57FD6AB-4366-E548-9166-35BC5E2A265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/>
              <a:t>EQ</a:t>
            </a:r>
            <a:r>
              <a:rPr lang="zh-TW" altLang="en-US"/>
              <a:t>的培育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08174473-BFFE-D544-AF99-A43EA595E9A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/>
              <a:t>情緒自覺</a:t>
            </a:r>
          </a:p>
          <a:p>
            <a:r>
              <a:rPr lang="zh-TW" altLang="en-US"/>
              <a:t>情緒的優化</a:t>
            </a:r>
          </a:p>
        </p:txBody>
      </p:sp>
      <p:pic>
        <p:nvPicPr>
          <p:cNvPr id="138244" name="Picture 4" descr="pregnancy">
            <a:hlinkClick r:id="rId3"/>
            <a:extLst>
              <a:ext uri="{FF2B5EF4-FFF2-40B4-BE49-F238E27FC236}">
                <a16:creationId xmlns:a16="http://schemas.microsoft.com/office/drawing/2014/main" id="{9C54487E-BA11-EB44-A0B4-738A5108B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276475"/>
            <a:ext cx="904875" cy="126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8245" name="Picture 5" descr="antenat">
            <a:hlinkClick r:id="rId5"/>
            <a:extLst>
              <a:ext uri="{FF2B5EF4-FFF2-40B4-BE49-F238E27FC236}">
                <a16:creationId xmlns:a16="http://schemas.microsoft.com/office/drawing/2014/main" id="{3CFA2207-3B16-114D-8756-264B56CF2C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700213"/>
            <a:ext cx="7810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35BB566F-9E4C-EB43-9516-C66C1CC2B48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FF0066"/>
                </a:solidFill>
              </a:rPr>
              <a:t>情緒自覺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F94E9195-106A-1741-A4DD-72AF5513618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400"/>
              <a:t>自我觀察並認知有那些感覺</a:t>
            </a:r>
          </a:p>
          <a:p>
            <a:pPr>
              <a:lnSpc>
                <a:spcPct val="80000"/>
              </a:lnSpc>
            </a:pPr>
            <a:r>
              <a:rPr lang="zh-TW" altLang="en-US" sz="2400"/>
              <a:t>學習形容感覺的詞彙</a:t>
            </a:r>
          </a:p>
          <a:p>
            <a:pPr>
              <a:lnSpc>
                <a:spcPct val="80000"/>
              </a:lnSpc>
            </a:pPr>
            <a:r>
              <a:rPr lang="zh-TW" altLang="en-US" sz="2400"/>
              <a:t>認識思想、感覺與反應之間的關係</a:t>
            </a:r>
          </a:p>
          <a:p>
            <a:pPr>
              <a:lnSpc>
                <a:spcPct val="80000"/>
              </a:lnSpc>
            </a:pPr>
            <a:r>
              <a:rPr lang="zh-TW" altLang="en-US" sz="2400"/>
              <a:t>専注覺察訓練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Picture 6" descr="701180952381452--ss">
            <a:hlinkClick r:id="rId3"/>
            <a:extLst>
              <a:ext uri="{FF2B5EF4-FFF2-40B4-BE49-F238E27FC236}">
                <a16:creationId xmlns:a16="http://schemas.microsoft.com/office/drawing/2014/main" id="{76FB3239-D905-1C43-8801-599E61927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96975"/>
            <a:ext cx="2857500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6" name="Rectangle 2">
            <a:extLst>
              <a:ext uri="{FF2B5EF4-FFF2-40B4-BE49-F238E27FC236}">
                <a16:creationId xmlns:a16="http://schemas.microsoft.com/office/drawing/2014/main" id="{C79BCB05-B47B-F843-A4A7-40717D9402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/>
              <a:t>妊娠劇吐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7D831FF-C999-B742-913D-44A7490486A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>
              <a:lnSpc>
                <a:spcPct val="90000"/>
              </a:lnSpc>
            </a:pPr>
            <a:r>
              <a:rPr lang="zh-TW" altLang="en-US" sz="2400"/>
              <a:t>妊娠劇吐是指婦女在懷孕期間所發 生的劇烈嘔吐 ， 一般在懷孕後四星期出現  ， 並於十四至十六個星期消失 </a:t>
            </a:r>
          </a:p>
          <a:p>
            <a:pPr algn="l">
              <a:lnSpc>
                <a:spcPct val="90000"/>
              </a:lnSpc>
            </a:pPr>
            <a:r>
              <a:rPr lang="zh-TW" altLang="en-US" sz="2400"/>
              <a:t>病因不明 ，不排除與產婦的情緒有關連 </a:t>
            </a:r>
          </a:p>
          <a:p>
            <a:pPr algn="l">
              <a:lnSpc>
                <a:spcPct val="90000"/>
              </a:lnSpc>
            </a:pPr>
            <a:endParaRPr lang="zh-TW" altLang="en-US" sz="2400"/>
          </a:p>
        </p:txBody>
      </p:sp>
      <p:pic>
        <p:nvPicPr>
          <p:cNvPr id="16388" name="Picture 4" descr="pregnancy-cartoon">
            <a:hlinkClick r:id="rId5"/>
            <a:extLst>
              <a:ext uri="{FF2B5EF4-FFF2-40B4-BE49-F238E27FC236}">
                <a16:creationId xmlns:a16="http://schemas.microsoft.com/office/drawing/2014/main" id="{75C4143D-BD99-A34A-B463-CCAB077A7D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476250"/>
            <a:ext cx="85725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9" name="Picture 5" descr="Pregnancy_nutrition_pyramid">
            <a:hlinkClick r:id="rId7"/>
            <a:extLst>
              <a:ext uri="{FF2B5EF4-FFF2-40B4-BE49-F238E27FC236}">
                <a16:creationId xmlns:a16="http://schemas.microsoft.com/office/drawing/2014/main" id="{9008D294-1270-3E46-AD49-ACD7E220D7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484313"/>
            <a:ext cx="1095375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>
            <a:extLst>
              <a:ext uri="{FF2B5EF4-FFF2-40B4-BE49-F238E27FC236}">
                <a16:creationId xmlns:a16="http://schemas.microsoft.com/office/drawing/2014/main" id="{0A3992FB-2FB9-A04D-886B-BD853BA3AED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/>
              <a:t>專注覺察飲食訓練 </a:t>
            </a:r>
            <a:br>
              <a:rPr lang="zh-TW" altLang="en-US"/>
            </a:br>
            <a:r>
              <a:rPr lang="en-US" altLang="zh-TW"/>
              <a:t>Mindfulness Eating</a:t>
            </a:r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043C0057-3D65-FB4C-9AEE-BFDE566880C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/>
              <a:t>慢慢咀嚼，覺察舌頭與口腔的活動，感受食物的味道</a:t>
            </a:r>
          </a:p>
        </p:txBody>
      </p:sp>
      <p:pic>
        <p:nvPicPr>
          <p:cNvPr id="45064" name="Picture 8" descr="fayinqiguan">
            <a:hlinkClick r:id="rId3"/>
            <a:extLst>
              <a:ext uri="{FF2B5EF4-FFF2-40B4-BE49-F238E27FC236}">
                <a16:creationId xmlns:a16="http://schemas.microsoft.com/office/drawing/2014/main" id="{C370D373-417A-5B43-9030-0FBC7E42E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1341438"/>
            <a:ext cx="10477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B65E7D3C-471E-4646-841C-5D75126AB10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FF0066"/>
                </a:solidFill>
              </a:rPr>
              <a:t>專注覺察訓練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B9C5E428-2A11-7E43-B948-009A63CA0C2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kumimoji="0" lang="zh-TW" altLang="en-US" sz="2000"/>
              <a:t>飲食訓練</a:t>
            </a:r>
          </a:p>
          <a:p>
            <a:pPr>
              <a:lnSpc>
                <a:spcPct val="80000"/>
              </a:lnSpc>
            </a:pPr>
            <a:r>
              <a:rPr kumimoji="0" lang="zh-TW" altLang="en-US" sz="2000"/>
              <a:t>步行</a:t>
            </a:r>
            <a:endParaRPr lang="zh-TW" altLang="en-US" sz="2000"/>
          </a:p>
          <a:p>
            <a:pPr>
              <a:lnSpc>
                <a:spcPct val="80000"/>
              </a:lnSpc>
            </a:pPr>
            <a:r>
              <a:rPr lang="zh-TW" altLang="en-US" sz="2000"/>
              <a:t>靜觀伸展運動</a:t>
            </a:r>
          </a:p>
          <a:p>
            <a:pPr>
              <a:lnSpc>
                <a:spcPct val="80000"/>
              </a:lnSpc>
            </a:pPr>
            <a:r>
              <a:rPr lang="zh-TW" altLang="en-US" sz="2000"/>
              <a:t>身體素描</a:t>
            </a:r>
          </a:p>
          <a:p>
            <a:pPr>
              <a:lnSpc>
                <a:spcPct val="80000"/>
              </a:lnSpc>
            </a:pPr>
            <a:r>
              <a:rPr kumimoji="0" lang="zh-TW" altLang="en-US" sz="2000"/>
              <a:t>覺</a:t>
            </a:r>
            <a:r>
              <a:rPr lang="zh-TW" altLang="en-US" sz="2000"/>
              <a:t>察呼吸</a:t>
            </a:r>
          </a:p>
          <a:p>
            <a:pPr>
              <a:lnSpc>
                <a:spcPct val="80000"/>
              </a:lnSpc>
            </a:pPr>
            <a:endParaRPr lang="zh-TW" altLang="en-US" sz="2000"/>
          </a:p>
        </p:txBody>
      </p:sp>
      <p:pic>
        <p:nvPicPr>
          <p:cNvPr id="108548" name="Picture 4" descr="meditation">
            <a:hlinkClick r:id="rId3"/>
            <a:extLst>
              <a:ext uri="{FF2B5EF4-FFF2-40B4-BE49-F238E27FC236}">
                <a16:creationId xmlns:a16="http://schemas.microsoft.com/office/drawing/2014/main" id="{FEB31186-BE34-0B48-A53F-6FD2CE1883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1196975"/>
            <a:ext cx="11430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549" name="Picture 5" descr="med_techniques_img">
            <a:hlinkClick r:id="rId5"/>
            <a:extLst>
              <a:ext uri="{FF2B5EF4-FFF2-40B4-BE49-F238E27FC236}">
                <a16:creationId xmlns:a16="http://schemas.microsoft.com/office/drawing/2014/main" id="{7113CF58-471F-B64F-9F55-5D8A4D8C70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765175"/>
            <a:ext cx="120967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05A0970C-9EB5-354B-9109-2A650D7926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FF0066"/>
                </a:solidFill>
              </a:rPr>
              <a:t>專注覺察訓練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2E9E4B21-ED2D-4342-8874-87E2CCEADD0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05238" cy="4114800"/>
          </a:xfrm>
        </p:spPr>
        <p:txBody>
          <a:bodyPr/>
          <a:lstStyle/>
          <a:p>
            <a:r>
              <a:rPr lang="zh-TW" altLang="en-US" sz="2800"/>
              <a:t>日常生活中，我們很容易心不在焉，視而不見，聴而不聞，食而不知其味，更會在不知覺中，讓積習的思念、情緒和行為支配我們，影響我們的身心健康和人的關係</a:t>
            </a:r>
          </a:p>
        </p:txBody>
      </p:sp>
      <p:sp>
        <p:nvSpPr>
          <p:cNvPr id="110596" name="Rectangle 4">
            <a:extLst>
              <a:ext uri="{FF2B5EF4-FFF2-40B4-BE49-F238E27FC236}">
                <a16:creationId xmlns:a16="http://schemas.microsoft.com/office/drawing/2014/main" id="{72E3F130-5B53-5C4B-A6D0-FFC1B92055D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51375" y="1981200"/>
            <a:ext cx="3806825" cy="4114800"/>
          </a:xfrm>
        </p:spPr>
        <p:txBody>
          <a:bodyPr/>
          <a:lstStyle/>
          <a:p>
            <a:r>
              <a:rPr lang="zh-TW" altLang="en-US" sz="2800"/>
              <a:t>專注覺察訓練是從覺察身體各部份開始，進而訓練自己的注意力，以達到隨時隨刻，控制自如，從而有更大自由，去選擇最佳的應變方法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EDA3F33-44A8-4A43-9056-E858BE2F56D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/>
              <a:t>女性妊娠期的轉變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7E2774F-DF86-934E-BA93-2A64A68D664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/>
              <a:t>生理的轉變</a:t>
            </a:r>
          </a:p>
          <a:p>
            <a:r>
              <a:rPr lang="zh-TW" altLang="en-US"/>
              <a:t>心理的轉變</a:t>
            </a:r>
          </a:p>
          <a:p>
            <a:r>
              <a:rPr lang="zh-TW" altLang="en-US"/>
              <a:t>社交的轉變</a:t>
            </a:r>
          </a:p>
          <a:p>
            <a:endParaRPr lang="zh-TW" altLang="en-US"/>
          </a:p>
        </p:txBody>
      </p:sp>
      <p:pic>
        <p:nvPicPr>
          <p:cNvPr id="14340" name="Picture 4" descr="pregnancy4">
            <a:hlinkClick r:id="rId3"/>
            <a:extLst>
              <a:ext uri="{FF2B5EF4-FFF2-40B4-BE49-F238E27FC236}">
                <a16:creationId xmlns:a16="http://schemas.microsoft.com/office/drawing/2014/main" id="{17ED0C0B-B6F8-7242-BB0F-1496D6699F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2205038"/>
            <a:ext cx="78105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6D0CFBE8-BB1E-814E-AE1E-5D70AB61B7D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/>
              <a:t>MINDFULNESS WALKING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D12848D5-CBBD-8946-87DE-45691C6C06E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/>
              <a:t>從步行開始</a:t>
            </a:r>
          </a:p>
        </p:txBody>
      </p:sp>
      <p:pic>
        <p:nvPicPr>
          <p:cNvPr id="57349" name="Picture 5" descr="bg2">
            <a:hlinkClick r:id="rId3"/>
            <a:extLst>
              <a:ext uri="{FF2B5EF4-FFF2-40B4-BE49-F238E27FC236}">
                <a16:creationId xmlns:a16="http://schemas.microsoft.com/office/drawing/2014/main" id="{7C1FACCF-CFC9-F149-8625-35DC3B8FFB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1341438"/>
            <a:ext cx="76200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51" name="Picture 7" descr="SPORT086">
            <a:hlinkClick r:id="rId5"/>
            <a:extLst>
              <a:ext uri="{FF2B5EF4-FFF2-40B4-BE49-F238E27FC236}">
                <a16:creationId xmlns:a16="http://schemas.microsoft.com/office/drawing/2014/main" id="{BE05CBBF-5B80-AB4F-AA78-A92720BFFD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508500"/>
            <a:ext cx="10382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6D27B9FA-3A88-F24A-BF26-6A4D521B51A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FF0066"/>
                </a:solidFill>
              </a:rPr>
              <a:t>身體掃描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0E423D45-792F-3E4C-9353-13538C940E3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TW"/>
          </a:p>
          <a:p>
            <a:r>
              <a:rPr lang="zh-TW" altLang="en-US"/>
              <a:t>產前運動</a:t>
            </a:r>
          </a:p>
          <a:p>
            <a:r>
              <a:rPr lang="zh-TW" altLang="en-US"/>
              <a:t>產後運動</a:t>
            </a:r>
          </a:p>
          <a:p>
            <a:endParaRPr lang="zh-TW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BF2BBCF0-F56A-C84C-B44F-3C102258737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FF0066"/>
                </a:solidFill>
              </a:rPr>
              <a:t>靜觀伸展運動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D9EDF6E3-CBF6-D745-A81F-A36E81265C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>
              <a:lnSpc>
                <a:spcPct val="90000"/>
              </a:lnSpc>
              <a:buFontTx/>
              <a:buChar char="•"/>
            </a:pPr>
            <a:r>
              <a:rPr lang="zh-TW" altLang="en-US" sz="2400"/>
              <a:t>保持靜觀的心態，每一刻留心自己的動作，用心的慢慢移動</a:t>
            </a:r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zh-TW" altLang="en-US" sz="2400"/>
              <a:t>讓自己量力而為，不勉強去超越它</a:t>
            </a:r>
          </a:p>
          <a:p>
            <a:pPr algn="l">
              <a:lnSpc>
                <a:spcPct val="90000"/>
              </a:lnSpc>
              <a:buFontTx/>
              <a:buChar char="•"/>
            </a:pPr>
            <a:r>
              <a:rPr kumimoji="0" lang="zh-TW" altLang="en-US" sz="2400"/>
              <a:t>繼續留意呼吸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8292705C-B5A2-CB4B-AB22-E34A7BDB737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FF0066"/>
                </a:solidFill>
              </a:rPr>
              <a:t>身體掃描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59477B5F-3EE0-5144-A1F0-446C3151D01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/>
              <a:t>覺察當下</a:t>
            </a:r>
          </a:p>
          <a:p>
            <a:r>
              <a:rPr lang="zh-TW" altLang="en-US"/>
              <a:t>無論經歷如何，堅持下去</a:t>
            </a:r>
          </a:p>
          <a:p>
            <a:r>
              <a:rPr lang="zh-TW" altLang="en-US"/>
              <a:t>放開任何對身體的期望</a:t>
            </a:r>
          </a:p>
          <a:p>
            <a:endParaRPr lang="zh-TW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A50D2CDF-6D04-6C45-847C-CDD8CAE224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呼吸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4A60977B-47AE-2E4A-9FBE-AF7B8620905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05238" cy="4114800"/>
          </a:xfrm>
        </p:spPr>
        <p:txBody>
          <a:bodyPr/>
          <a:lstStyle/>
          <a:p>
            <a:r>
              <a:rPr lang="zh-TW" altLang="en-US" sz="2800"/>
              <a:t>呼吸就是生命</a:t>
            </a:r>
          </a:p>
          <a:p>
            <a:r>
              <a:rPr lang="zh-TW" altLang="en-US" sz="2800"/>
              <a:t>情緒、思想、身體動作的寒暑表</a:t>
            </a:r>
          </a:p>
          <a:p>
            <a:r>
              <a:rPr lang="zh-TW" altLang="en-US" sz="2800"/>
              <a:t>覺察呼吸</a:t>
            </a:r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E8E9411A-7DBF-5341-A104-9171F38A82C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51375" y="1981200"/>
            <a:ext cx="3806825" cy="4114800"/>
          </a:xfrm>
        </p:spPr>
        <p:txBody>
          <a:bodyPr/>
          <a:lstStyle/>
          <a:p>
            <a:r>
              <a:rPr kumimoji="0" lang="zh-TW" altLang="en-US" sz="2800"/>
              <a:t>帶你回到當下，此時此地</a:t>
            </a:r>
          </a:p>
          <a:p>
            <a:r>
              <a:rPr lang="zh-TW" altLang="en-US" sz="2800"/>
              <a:t>在日常生活中，我們可以隨時把注意力轉到呼吸上</a:t>
            </a:r>
          </a:p>
          <a:p>
            <a:endParaRPr lang="zh-TW" altLang="en-US" sz="2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265B84B3-0F52-764C-893E-D6B98C4A02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覺察呼吸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408F8048-0965-8A4C-8E74-AE6EED63959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05238" cy="4114800"/>
          </a:xfrm>
        </p:spPr>
        <p:txBody>
          <a:bodyPr/>
          <a:lstStyle/>
          <a:p>
            <a:r>
              <a:rPr lang="zh-TW" altLang="en-US" sz="2400"/>
              <a:t>頭、頸、背部保持垂直，以挻直莊嚴的姿勢，反映內在自主，耐心和覺察的態度</a:t>
            </a:r>
          </a:p>
          <a:p>
            <a:r>
              <a:rPr lang="zh-TW" altLang="en-US" sz="2400"/>
              <a:t>坐在直背的椅子上，雙腳平放在地，背自然垂直</a:t>
            </a:r>
          </a:p>
          <a:p>
            <a:r>
              <a:rPr kumimoji="0" lang="zh-TW" altLang="en-US" sz="2400"/>
              <a:t>留心空氣進出鼻孔的感覺</a:t>
            </a:r>
          </a:p>
          <a:p>
            <a:r>
              <a:rPr kumimoji="0" lang="zh-TW" altLang="en-US" sz="2400"/>
              <a:t>注意下腹的變化</a:t>
            </a:r>
            <a:endParaRPr lang="zh-TW" altLang="en-US" sz="2400"/>
          </a:p>
          <a:p>
            <a:endParaRPr lang="zh-TW" altLang="en-US" sz="2400"/>
          </a:p>
          <a:p>
            <a:endParaRPr lang="zh-TW" altLang="en-US" sz="2400"/>
          </a:p>
        </p:txBody>
      </p:sp>
      <p:sp>
        <p:nvSpPr>
          <p:cNvPr id="63492" name="Rectangle 4">
            <a:extLst>
              <a:ext uri="{FF2B5EF4-FFF2-40B4-BE49-F238E27FC236}">
                <a16:creationId xmlns:a16="http://schemas.microsoft.com/office/drawing/2014/main" id="{23E8BD29-BE36-694D-9E85-CC183CF2877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51375" y="1981200"/>
            <a:ext cx="3806825" cy="4114800"/>
          </a:xfrm>
        </p:spPr>
        <p:txBody>
          <a:bodyPr/>
          <a:lstStyle/>
          <a:p>
            <a:r>
              <a:rPr kumimoji="0" lang="zh-TW" altLang="en-US" sz="2400"/>
              <a:t>不要用任何方法控制呼吸</a:t>
            </a:r>
          </a:p>
          <a:p>
            <a:r>
              <a:rPr kumimoji="0" lang="zh-TW" altLang="en-US" sz="2400"/>
              <a:t>數息：由一到十，數出息或入息</a:t>
            </a:r>
            <a:endParaRPr lang="zh-TW" altLang="en-US" sz="2400"/>
          </a:p>
          <a:p>
            <a:r>
              <a:rPr lang="zh-TW" altLang="en-US" sz="2400"/>
              <a:t>雖然會不斷分心，但每一次覺察到分心，就可以恭喜自己，又回到當下！重新留意呼吸</a:t>
            </a:r>
          </a:p>
          <a:p>
            <a:r>
              <a:rPr lang="zh-TW" altLang="en-US" sz="2400"/>
              <a:t>覺察呼吸，帶你回到當下</a:t>
            </a:r>
          </a:p>
        </p:txBody>
      </p:sp>
      <p:pic>
        <p:nvPicPr>
          <p:cNvPr id="63493" name="Picture 5" descr="image12">
            <a:hlinkClick r:id="rId3"/>
            <a:extLst>
              <a:ext uri="{FF2B5EF4-FFF2-40B4-BE49-F238E27FC236}">
                <a16:creationId xmlns:a16="http://schemas.microsoft.com/office/drawing/2014/main" id="{F968F665-E2BB-4345-BC6F-98B1DA44B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692150"/>
            <a:ext cx="1133475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6154FFCD-0791-D443-8DBA-FE7E8C400B1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FF0066"/>
                </a:solidFill>
              </a:rPr>
              <a:t>專注覺察訓練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41BD0C89-4846-214C-8835-0FD884972DE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800"/>
              <a:t>在一粒沙中看到世界</a:t>
            </a:r>
          </a:p>
          <a:p>
            <a:pPr>
              <a:lnSpc>
                <a:spcPct val="80000"/>
              </a:lnSpc>
            </a:pPr>
            <a:r>
              <a:rPr lang="zh-TW" altLang="en-US" sz="2800"/>
              <a:t>在一朵花中看到天堂</a:t>
            </a:r>
          </a:p>
          <a:p>
            <a:pPr>
              <a:lnSpc>
                <a:spcPct val="80000"/>
              </a:lnSpc>
            </a:pPr>
            <a:r>
              <a:rPr lang="zh-TW" altLang="en-US" sz="2800"/>
              <a:t>在你手中載著無限</a:t>
            </a:r>
          </a:p>
          <a:p>
            <a:pPr>
              <a:lnSpc>
                <a:spcPct val="80000"/>
              </a:lnSpc>
            </a:pPr>
            <a:r>
              <a:rPr lang="zh-TW" altLang="en-US" sz="2800"/>
              <a:t>在此刻中載著新生命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>
            <a:extLst>
              <a:ext uri="{FF2B5EF4-FFF2-40B4-BE49-F238E27FC236}">
                <a16:creationId xmlns:a16="http://schemas.microsoft.com/office/drawing/2014/main" id="{8314CCAD-CC94-D34E-8FCE-92C77AA3054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/>
              <a:t>胎教</a:t>
            </a: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022F7DEF-D96F-C24C-AF28-F41B045667A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000"/>
              <a:t>音樂胎教</a:t>
            </a:r>
          </a:p>
          <a:p>
            <a:pPr>
              <a:lnSpc>
                <a:spcPct val="80000"/>
              </a:lnSpc>
            </a:pPr>
            <a:r>
              <a:rPr lang="zh-TW" altLang="en-US" sz="2000"/>
              <a:t>語言胎教</a:t>
            </a:r>
          </a:p>
          <a:p>
            <a:pPr>
              <a:lnSpc>
                <a:spcPct val="80000"/>
              </a:lnSpc>
            </a:pPr>
            <a:r>
              <a:rPr lang="zh-TW" altLang="en-US" sz="2000"/>
              <a:t>撫摩胎教</a:t>
            </a:r>
          </a:p>
          <a:p>
            <a:pPr>
              <a:lnSpc>
                <a:spcPct val="80000"/>
              </a:lnSpc>
            </a:pPr>
            <a:r>
              <a:rPr lang="zh-TW" altLang="en-US" sz="2000"/>
              <a:t>飲食胎教</a:t>
            </a:r>
          </a:p>
          <a:p>
            <a:pPr>
              <a:lnSpc>
                <a:spcPct val="80000"/>
              </a:lnSpc>
            </a:pPr>
            <a:r>
              <a:rPr lang="zh-TW" altLang="en-US" sz="2000"/>
              <a:t>情緒胎教</a:t>
            </a:r>
          </a:p>
          <a:p>
            <a:pPr>
              <a:lnSpc>
                <a:spcPct val="80000"/>
              </a:lnSpc>
            </a:pPr>
            <a:r>
              <a:rPr lang="zh-TW" altLang="en-US" sz="2000"/>
              <a:t>優境胎教</a:t>
            </a:r>
          </a:p>
        </p:txBody>
      </p:sp>
      <p:pic>
        <p:nvPicPr>
          <p:cNvPr id="30727" name="Picture 7" descr="704190946351452--ss">
            <a:hlinkClick r:id="rId3"/>
            <a:extLst>
              <a:ext uri="{FF2B5EF4-FFF2-40B4-BE49-F238E27FC236}">
                <a16:creationId xmlns:a16="http://schemas.microsoft.com/office/drawing/2014/main" id="{4D4C53D4-E213-1946-AE06-80A6B09A8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268413"/>
            <a:ext cx="2667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D190556-2D93-5740-BA89-BAEEF5FF162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/>
              <a:t>做個開心快樂的媽媽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7761C8F6-19EC-254E-9786-E74045FF6E9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>
              <a:lnSpc>
                <a:spcPct val="80000"/>
              </a:lnSpc>
            </a:pPr>
            <a:r>
              <a:rPr lang="zh-TW" altLang="en-US" sz="2000"/>
              <a:t>精神健康  </a:t>
            </a:r>
            <a:r>
              <a:rPr lang="en-US" altLang="zh-TW" sz="2000"/>
              <a:t>SPIRITUAL HEALTH</a:t>
            </a:r>
          </a:p>
          <a:p>
            <a:pPr algn="l">
              <a:lnSpc>
                <a:spcPct val="80000"/>
              </a:lnSpc>
            </a:pPr>
            <a:r>
              <a:rPr lang="zh-TW" altLang="en-US" sz="2000"/>
              <a:t>心理健康   </a:t>
            </a:r>
            <a:r>
              <a:rPr lang="en-US" altLang="zh-TW" sz="2000"/>
              <a:t>MENTAL HEALTH</a:t>
            </a:r>
          </a:p>
          <a:p>
            <a:pPr algn="l">
              <a:lnSpc>
                <a:spcPct val="80000"/>
              </a:lnSpc>
            </a:pPr>
            <a:r>
              <a:rPr lang="zh-TW" altLang="en-US" sz="2000"/>
              <a:t>身體健康  </a:t>
            </a:r>
            <a:r>
              <a:rPr lang="en-US" altLang="zh-TW" sz="2000"/>
              <a:t>PHYSICAL HEALTH</a:t>
            </a:r>
          </a:p>
          <a:p>
            <a:pPr algn="l">
              <a:lnSpc>
                <a:spcPct val="80000"/>
              </a:lnSpc>
            </a:pPr>
            <a:r>
              <a:rPr lang="zh-TW" altLang="en-US" sz="2000"/>
              <a:t>社交健康 </a:t>
            </a:r>
            <a:r>
              <a:rPr lang="en-US" altLang="zh-TW" sz="2000"/>
              <a:t>SOCIAL HEALTH</a:t>
            </a:r>
          </a:p>
          <a:p>
            <a:pPr algn="l">
              <a:lnSpc>
                <a:spcPct val="80000"/>
              </a:lnSpc>
            </a:pPr>
            <a:r>
              <a:rPr lang="zh-TW" altLang="en-US" sz="2000"/>
              <a:t>環境健康 </a:t>
            </a:r>
            <a:r>
              <a:rPr lang="en-US" altLang="zh-TW" sz="2000"/>
              <a:t>ENVIRONMENTAL HEALTH</a:t>
            </a:r>
          </a:p>
          <a:p>
            <a:pPr>
              <a:lnSpc>
                <a:spcPct val="80000"/>
              </a:lnSpc>
            </a:pPr>
            <a:endParaRPr lang="en-US" altLang="zh-TW" sz="2000"/>
          </a:p>
        </p:txBody>
      </p:sp>
      <p:pic>
        <p:nvPicPr>
          <p:cNvPr id="26628" name="Picture 4" descr="laugh">
            <a:hlinkClick r:id="rId3"/>
            <a:extLst>
              <a:ext uri="{FF2B5EF4-FFF2-40B4-BE49-F238E27FC236}">
                <a16:creationId xmlns:a16="http://schemas.microsoft.com/office/drawing/2014/main" id="{9060261D-20E3-7649-80D5-FB5D856DD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916113"/>
            <a:ext cx="9715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8" name="Picture 6" descr="701080936501452--ss">
            <a:hlinkClick r:id="rId3"/>
            <a:extLst>
              <a:ext uri="{FF2B5EF4-FFF2-40B4-BE49-F238E27FC236}">
                <a16:creationId xmlns:a16="http://schemas.microsoft.com/office/drawing/2014/main" id="{B35F21B1-658F-854D-A402-BE65E73413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484313"/>
            <a:ext cx="1436688" cy="158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4" name="Rectangle 2">
            <a:extLst>
              <a:ext uri="{FF2B5EF4-FFF2-40B4-BE49-F238E27FC236}">
                <a16:creationId xmlns:a16="http://schemas.microsoft.com/office/drawing/2014/main" id="{FA9B9032-1597-7B42-A1E2-C526366D3BD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/>
              <a:t>產前健身健心運動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3D73ADDC-7EBC-BB40-AAEC-995F69A5BB5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>
              <a:lnSpc>
                <a:spcPct val="80000"/>
              </a:lnSpc>
              <a:buFontTx/>
              <a:buChar char="•"/>
            </a:pPr>
            <a:r>
              <a:rPr lang="zh-TW" altLang="en-US" sz="1800"/>
              <a:t>介紹心靈健康和心理教育對產婦和胎兒身心健康的影響 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zh-TW" altLang="en-US" sz="1800"/>
              <a:t>包括一系列的心理健康教育和靜修練習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zh-TW" altLang="en-US" sz="1800"/>
              <a:t>學習如何處理和優化自己的情緒 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zh-TW" altLang="en-US" sz="1800"/>
              <a:t>達到促進孕婦身心健康，紓緩妊娠期所面對的壓力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zh-TW" altLang="en-US" sz="1800"/>
              <a:t>健康的情緒，有利胎兒的身心成長，達到胎教的目的 </a:t>
            </a:r>
          </a:p>
        </p:txBody>
      </p:sp>
      <p:pic>
        <p:nvPicPr>
          <p:cNvPr id="28676" name="Picture 4" descr="mother_well">
            <a:hlinkClick r:id="rId5"/>
            <a:extLst>
              <a:ext uri="{FF2B5EF4-FFF2-40B4-BE49-F238E27FC236}">
                <a16:creationId xmlns:a16="http://schemas.microsoft.com/office/drawing/2014/main" id="{72EE9B46-4788-5A4C-B7B6-F8D23C2BA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1196975"/>
            <a:ext cx="75247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7" name="Picture 5" descr="before_3">
            <a:hlinkClick r:id="rId7"/>
            <a:extLst>
              <a:ext uri="{FF2B5EF4-FFF2-40B4-BE49-F238E27FC236}">
                <a16:creationId xmlns:a16="http://schemas.microsoft.com/office/drawing/2014/main" id="{5774DD5A-56A9-514C-8347-3FAA8A1D52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2133600"/>
            <a:ext cx="7810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B3DAD4D1-00E2-6544-A2BA-C2F0CA88BDB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kumimoji="0" lang="zh-TW" altLang="en-GB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情緒</a:t>
            </a:r>
            <a:endParaRPr kumimoji="0" lang="zh-TW" altLang="en-US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36022336-A719-2148-980F-42C00453D43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kumimoji="0" lang="zh-TW" altLang="en-GB" sz="2800" b="1">
                <a:solidFill>
                  <a:srgbClr val="FF3300"/>
                </a:solidFill>
              </a:rPr>
              <a:t>感覺及其特有的思想</a:t>
            </a:r>
          </a:p>
          <a:p>
            <a:pPr>
              <a:lnSpc>
                <a:spcPct val="80000"/>
              </a:lnSpc>
            </a:pPr>
            <a:r>
              <a:rPr kumimoji="0" lang="zh-TW" altLang="en-GB" sz="2800" b="1">
                <a:solidFill>
                  <a:srgbClr val="003300"/>
                </a:solidFill>
              </a:rPr>
              <a:t>生理與心理的狀態及相關行為傾向</a:t>
            </a:r>
            <a:endParaRPr kumimoji="0" lang="zh-TW" altLang="en-US" sz="2800" b="1">
              <a:solidFill>
                <a:srgbClr val="003300"/>
              </a:solidFill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837" name="Group 5">
            <a:extLst>
              <a:ext uri="{FF2B5EF4-FFF2-40B4-BE49-F238E27FC236}">
                <a16:creationId xmlns:a16="http://schemas.microsoft.com/office/drawing/2014/main" id="{0A3AABEB-D3FA-D04D-A2C9-44F944656937}"/>
              </a:ext>
            </a:extLst>
          </p:cNvPr>
          <p:cNvGrpSpPr>
            <a:grpSpLocks/>
          </p:cNvGrpSpPr>
          <p:nvPr/>
        </p:nvGrpSpPr>
        <p:grpSpPr bwMode="auto">
          <a:xfrm>
            <a:off x="2032000" y="2427288"/>
            <a:ext cx="2436813" cy="630237"/>
            <a:chOff x="1280" y="1529"/>
            <a:chExt cx="1535" cy="397"/>
          </a:xfrm>
        </p:grpSpPr>
        <p:sp>
          <p:nvSpPr>
            <p:cNvPr id="120838" name="AutoShape 6">
              <a:extLst>
                <a:ext uri="{FF2B5EF4-FFF2-40B4-BE49-F238E27FC236}">
                  <a16:creationId xmlns:a16="http://schemas.microsoft.com/office/drawing/2014/main" id="{293EECF1-D72D-7749-8146-F050FF2BD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1529"/>
              <a:ext cx="1536" cy="398"/>
            </a:xfrm>
            <a:prstGeom prst="roundRect">
              <a:avLst>
                <a:gd name="adj" fmla="val 250"/>
              </a:avLst>
            </a:prstGeom>
            <a:solidFill>
              <a:srgbClr val="FFFF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39" name="AutoShape 7">
              <a:extLst>
                <a:ext uri="{FF2B5EF4-FFF2-40B4-BE49-F238E27FC236}">
                  <a16:creationId xmlns:a16="http://schemas.microsoft.com/office/drawing/2014/main" id="{4AB28198-673F-384C-AA85-100438368C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1529"/>
              <a:ext cx="1536" cy="398"/>
            </a:xfrm>
            <a:prstGeom prst="roundRect">
              <a:avLst>
                <a:gd name="adj" fmla="val 25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95000"/>
                </a:lnSpc>
                <a:buClr>
                  <a:srgbClr val="FF0000"/>
                </a:buClr>
                <a:buSzPct val="100000"/>
                <a:buFont typeface="Times New Roman" panose="02020603050405020304" pitchFamily="18" charset="0"/>
                <a:buNone/>
              </a:pPr>
              <a:r>
                <a:rPr kumimoji="0" lang="zh-TW" altLang="en-GB" sz="3200">
                  <a:solidFill>
                    <a:srgbClr val="FF0000"/>
                  </a:solidFill>
                  <a:latin typeface="Times New Roman" panose="02020603050405020304" pitchFamily="18" charset="0"/>
                </a:rPr>
                <a:t>快樂</a:t>
              </a:r>
            </a:p>
          </p:txBody>
        </p:sp>
      </p:grpSp>
      <p:grpSp>
        <p:nvGrpSpPr>
          <p:cNvPr id="120840" name="Group 8">
            <a:extLst>
              <a:ext uri="{FF2B5EF4-FFF2-40B4-BE49-F238E27FC236}">
                <a16:creationId xmlns:a16="http://schemas.microsoft.com/office/drawing/2014/main" id="{F015B949-E980-FD42-A737-F3EF903A6C60}"/>
              </a:ext>
            </a:extLst>
          </p:cNvPr>
          <p:cNvGrpSpPr>
            <a:grpSpLocks/>
          </p:cNvGrpSpPr>
          <p:nvPr/>
        </p:nvGrpSpPr>
        <p:grpSpPr bwMode="auto">
          <a:xfrm>
            <a:off x="2946400" y="3744913"/>
            <a:ext cx="2132013" cy="631825"/>
            <a:chOff x="1856" y="2359"/>
            <a:chExt cx="1343" cy="398"/>
          </a:xfrm>
        </p:grpSpPr>
        <p:sp>
          <p:nvSpPr>
            <p:cNvPr id="120841" name="AutoShape 9">
              <a:extLst>
                <a:ext uri="{FF2B5EF4-FFF2-40B4-BE49-F238E27FC236}">
                  <a16:creationId xmlns:a16="http://schemas.microsoft.com/office/drawing/2014/main" id="{F499F2DA-755F-384B-A552-4BDB0EEA17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6" y="2359"/>
              <a:ext cx="1344" cy="399"/>
            </a:xfrm>
            <a:prstGeom prst="roundRect">
              <a:avLst>
                <a:gd name="adj" fmla="val 250"/>
              </a:avLst>
            </a:prstGeom>
            <a:solidFill>
              <a:srgbClr val="FFFF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2" name="AutoShape 10">
              <a:extLst>
                <a:ext uri="{FF2B5EF4-FFF2-40B4-BE49-F238E27FC236}">
                  <a16:creationId xmlns:a16="http://schemas.microsoft.com/office/drawing/2014/main" id="{82B39A32-19E4-BC43-BA04-56F1BCC9EF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6" y="2359"/>
              <a:ext cx="1344" cy="399"/>
            </a:xfrm>
            <a:prstGeom prst="roundRect">
              <a:avLst>
                <a:gd name="adj" fmla="val 25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95000"/>
                </a:lnSpc>
                <a:buClr>
                  <a:srgbClr val="3333CC"/>
                </a:buClr>
                <a:buSzPct val="100000"/>
                <a:buFont typeface="Times New Roman" panose="02020603050405020304" pitchFamily="18" charset="0"/>
                <a:buNone/>
              </a:pPr>
              <a:r>
                <a:rPr kumimoji="0" lang="zh-TW" altLang="en-GB" sz="3200">
                  <a:solidFill>
                    <a:srgbClr val="3333CC"/>
                  </a:solidFill>
                  <a:latin typeface="Times New Roman" panose="02020603050405020304" pitchFamily="18" charset="0"/>
                </a:rPr>
                <a:t>悲哀</a:t>
              </a:r>
            </a:p>
          </p:txBody>
        </p:sp>
      </p:grpSp>
      <p:grpSp>
        <p:nvGrpSpPr>
          <p:cNvPr id="120843" name="Group 11">
            <a:extLst>
              <a:ext uri="{FF2B5EF4-FFF2-40B4-BE49-F238E27FC236}">
                <a16:creationId xmlns:a16="http://schemas.microsoft.com/office/drawing/2014/main" id="{7B5C4843-7604-B74F-8225-AA5015A1F947}"/>
              </a:ext>
            </a:extLst>
          </p:cNvPr>
          <p:cNvGrpSpPr>
            <a:grpSpLocks/>
          </p:cNvGrpSpPr>
          <p:nvPr/>
        </p:nvGrpSpPr>
        <p:grpSpPr bwMode="auto">
          <a:xfrm>
            <a:off x="4673600" y="3956050"/>
            <a:ext cx="2538413" cy="790575"/>
            <a:chOff x="2944" y="2492"/>
            <a:chExt cx="1599" cy="498"/>
          </a:xfrm>
        </p:grpSpPr>
        <p:sp>
          <p:nvSpPr>
            <p:cNvPr id="120844" name="AutoShape 12">
              <a:extLst>
                <a:ext uri="{FF2B5EF4-FFF2-40B4-BE49-F238E27FC236}">
                  <a16:creationId xmlns:a16="http://schemas.microsoft.com/office/drawing/2014/main" id="{C51D49FC-D8CE-4F40-954F-06A12FF184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4" y="2492"/>
              <a:ext cx="1600" cy="499"/>
            </a:xfrm>
            <a:prstGeom prst="roundRect">
              <a:avLst>
                <a:gd name="adj" fmla="val 199"/>
              </a:avLst>
            </a:prstGeom>
            <a:solidFill>
              <a:srgbClr val="FFFF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5" name="AutoShape 13">
              <a:extLst>
                <a:ext uri="{FF2B5EF4-FFF2-40B4-BE49-F238E27FC236}">
                  <a16:creationId xmlns:a16="http://schemas.microsoft.com/office/drawing/2014/main" id="{0DCAC055-CB51-B041-A866-5E987C401F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4" y="2492"/>
              <a:ext cx="1600" cy="499"/>
            </a:xfrm>
            <a:prstGeom prst="roundRect">
              <a:avLst>
                <a:gd name="adj" fmla="val 199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95000"/>
                </a:lnSpc>
                <a:buClr>
                  <a:srgbClr val="3333CC"/>
                </a:buClr>
                <a:buSzPct val="100000"/>
                <a:buFont typeface="Times New Roman" panose="02020603050405020304" pitchFamily="18" charset="0"/>
                <a:buNone/>
              </a:pPr>
              <a:r>
                <a:rPr kumimoji="0" lang="zh-TW" altLang="en-GB" sz="3200">
                  <a:solidFill>
                    <a:srgbClr val="3333CC"/>
                  </a:solidFill>
                  <a:latin typeface="Times New Roman" panose="02020603050405020304" pitchFamily="18" charset="0"/>
                </a:rPr>
                <a:t>憤怒</a:t>
              </a:r>
            </a:p>
          </p:txBody>
        </p:sp>
      </p:grpSp>
      <p:grpSp>
        <p:nvGrpSpPr>
          <p:cNvPr id="120846" name="Group 14">
            <a:extLst>
              <a:ext uri="{FF2B5EF4-FFF2-40B4-BE49-F238E27FC236}">
                <a16:creationId xmlns:a16="http://schemas.microsoft.com/office/drawing/2014/main" id="{095C9896-A553-8546-A898-3417C5572A86}"/>
              </a:ext>
            </a:extLst>
          </p:cNvPr>
          <p:cNvGrpSpPr>
            <a:grpSpLocks/>
          </p:cNvGrpSpPr>
          <p:nvPr/>
        </p:nvGrpSpPr>
        <p:grpSpPr bwMode="auto">
          <a:xfrm>
            <a:off x="5283200" y="3217863"/>
            <a:ext cx="2538413" cy="525462"/>
            <a:chOff x="3328" y="2027"/>
            <a:chExt cx="1599" cy="331"/>
          </a:xfrm>
        </p:grpSpPr>
        <p:sp>
          <p:nvSpPr>
            <p:cNvPr id="120847" name="AutoShape 15">
              <a:extLst>
                <a:ext uri="{FF2B5EF4-FFF2-40B4-BE49-F238E27FC236}">
                  <a16:creationId xmlns:a16="http://schemas.microsoft.com/office/drawing/2014/main" id="{5FF1EACF-7543-EE4C-9D94-A27EB42C6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8" y="2027"/>
              <a:ext cx="1600" cy="332"/>
            </a:xfrm>
            <a:prstGeom prst="roundRect">
              <a:avLst>
                <a:gd name="adj" fmla="val 301"/>
              </a:avLst>
            </a:prstGeom>
            <a:solidFill>
              <a:srgbClr val="FFFF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8" name="AutoShape 16">
              <a:extLst>
                <a:ext uri="{FF2B5EF4-FFF2-40B4-BE49-F238E27FC236}">
                  <a16:creationId xmlns:a16="http://schemas.microsoft.com/office/drawing/2014/main" id="{A7167A41-FD7D-F546-9679-730348BBCE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8" y="2027"/>
              <a:ext cx="1600" cy="332"/>
            </a:xfrm>
            <a:prstGeom prst="roundRect">
              <a:avLst>
                <a:gd name="adj" fmla="val 301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95000"/>
                </a:lnSpc>
                <a:buClr>
                  <a:srgbClr val="3333CC"/>
                </a:buClr>
                <a:buSzPct val="100000"/>
                <a:buFont typeface="Times New Roman" panose="02020603050405020304" pitchFamily="18" charset="0"/>
                <a:buNone/>
              </a:pPr>
              <a:r>
                <a:rPr kumimoji="0" lang="zh-TW" altLang="en-GB" sz="3200">
                  <a:solidFill>
                    <a:srgbClr val="3333CC"/>
                  </a:solidFill>
                  <a:latin typeface="Times New Roman" panose="02020603050405020304" pitchFamily="18" charset="0"/>
                </a:rPr>
                <a:t>恐懼</a:t>
              </a:r>
            </a:p>
          </p:txBody>
        </p:sp>
      </p:grpSp>
      <p:grpSp>
        <p:nvGrpSpPr>
          <p:cNvPr id="120849" name="Group 17">
            <a:extLst>
              <a:ext uri="{FF2B5EF4-FFF2-40B4-BE49-F238E27FC236}">
                <a16:creationId xmlns:a16="http://schemas.microsoft.com/office/drawing/2014/main" id="{A07063AC-DD50-D448-888B-012ACDECB514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5856288"/>
            <a:ext cx="2538413" cy="684212"/>
            <a:chOff x="2688" y="3689"/>
            <a:chExt cx="1599" cy="431"/>
          </a:xfrm>
        </p:grpSpPr>
        <p:sp>
          <p:nvSpPr>
            <p:cNvPr id="120850" name="AutoShape 18">
              <a:extLst>
                <a:ext uri="{FF2B5EF4-FFF2-40B4-BE49-F238E27FC236}">
                  <a16:creationId xmlns:a16="http://schemas.microsoft.com/office/drawing/2014/main" id="{70227813-545F-7047-BE3E-7D29E3026A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3689"/>
              <a:ext cx="1600" cy="432"/>
            </a:xfrm>
            <a:prstGeom prst="roundRect">
              <a:avLst>
                <a:gd name="adj" fmla="val 231"/>
              </a:avLst>
            </a:prstGeom>
            <a:solidFill>
              <a:srgbClr val="FFFF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1" name="AutoShape 19">
              <a:extLst>
                <a:ext uri="{FF2B5EF4-FFF2-40B4-BE49-F238E27FC236}">
                  <a16:creationId xmlns:a16="http://schemas.microsoft.com/office/drawing/2014/main" id="{D3DE7229-06FF-B347-AB49-5276916C8B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3689"/>
              <a:ext cx="1600" cy="432"/>
            </a:xfrm>
            <a:prstGeom prst="roundRect">
              <a:avLst>
                <a:gd name="adj" fmla="val 231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95000"/>
                </a:lnSpc>
                <a:buClr>
                  <a:srgbClr val="339933"/>
                </a:buClr>
                <a:buSzPct val="100000"/>
                <a:buFont typeface="Times New Roman" panose="02020603050405020304" pitchFamily="18" charset="0"/>
                <a:buNone/>
              </a:pPr>
              <a:r>
                <a:rPr kumimoji="0" lang="zh-TW" altLang="en-GB" sz="3200">
                  <a:solidFill>
                    <a:srgbClr val="339933"/>
                  </a:solidFill>
                  <a:latin typeface="Times New Roman" panose="02020603050405020304" pitchFamily="18" charset="0"/>
                </a:rPr>
                <a:t>焦慮</a:t>
              </a:r>
            </a:p>
          </p:txBody>
        </p:sp>
      </p:grpSp>
      <p:grpSp>
        <p:nvGrpSpPr>
          <p:cNvPr id="120852" name="Group 20">
            <a:extLst>
              <a:ext uri="{FF2B5EF4-FFF2-40B4-BE49-F238E27FC236}">
                <a16:creationId xmlns:a16="http://schemas.microsoft.com/office/drawing/2014/main" id="{970B9788-F287-0140-B6D9-BC9E5A08C69C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381625"/>
            <a:ext cx="2436813" cy="630238"/>
            <a:chOff x="1344" y="3390"/>
            <a:chExt cx="1535" cy="397"/>
          </a:xfrm>
        </p:grpSpPr>
        <p:sp>
          <p:nvSpPr>
            <p:cNvPr id="120853" name="AutoShape 21">
              <a:extLst>
                <a:ext uri="{FF2B5EF4-FFF2-40B4-BE49-F238E27FC236}">
                  <a16:creationId xmlns:a16="http://schemas.microsoft.com/office/drawing/2014/main" id="{E2F1CE6D-B38D-2D4D-B22F-F714A9901E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390"/>
              <a:ext cx="1536" cy="398"/>
            </a:xfrm>
            <a:prstGeom prst="roundRect">
              <a:avLst>
                <a:gd name="adj" fmla="val 250"/>
              </a:avLst>
            </a:prstGeom>
            <a:solidFill>
              <a:srgbClr val="FFFF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4" name="AutoShape 22">
              <a:extLst>
                <a:ext uri="{FF2B5EF4-FFF2-40B4-BE49-F238E27FC236}">
                  <a16:creationId xmlns:a16="http://schemas.microsoft.com/office/drawing/2014/main" id="{B3558011-8E7B-3041-AA7A-8565B2B8E2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390"/>
              <a:ext cx="1536" cy="398"/>
            </a:xfrm>
            <a:prstGeom prst="roundRect">
              <a:avLst>
                <a:gd name="adj" fmla="val 25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95000"/>
                </a:lnSpc>
                <a:buClr>
                  <a:srgbClr val="339933"/>
                </a:buClr>
                <a:buSzPct val="100000"/>
                <a:buFont typeface="Times New Roman" panose="02020603050405020304" pitchFamily="18" charset="0"/>
                <a:buNone/>
              </a:pPr>
              <a:r>
                <a:rPr kumimoji="0" lang="zh-TW" altLang="en-GB" sz="3200">
                  <a:solidFill>
                    <a:srgbClr val="339933"/>
                  </a:solidFill>
                  <a:latin typeface="Times New Roman" panose="02020603050405020304" pitchFamily="18" charset="0"/>
                </a:rPr>
                <a:t>厭惡</a:t>
              </a:r>
            </a:p>
          </p:txBody>
        </p:sp>
      </p:grpSp>
      <p:grpSp>
        <p:nvGrpSpPr>
          <p:cNvPr id="120855" name="Group 23">
            <a:extLst>
              <a:ext uri="{FF2B5EF4-FFF2-40B4-BE49-F238E27FC236}">
                <a16:creationId xmlns:a16="http://schemas.microsoft.com/office/drawing/2014/main" id="{61B4656D-CEE4-FB42-ABB1-2D4AB7DE79D9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4589463"/>
            <a:ext cx="2436813" cy="684212"/>
            <a:chOff x="1536" y="2891"/>
            <a:chExt cx="1535" cy="431"/>
          </a:xfrm>
        </p:grpSpPr>
        <p:sp>
          <p:nvSpPr>
            <p:cNvPr id="120856" name="AutoShape 24">
              <a:extLst>
                <a:ext uri="{FF2B5EF4-FFF2-40B4-BE49-F238E27FC236}">
                  <a16:creationId xmlns:a16="http://schemas.microsoft.com/office/drawing/2014/main" id="{178DB5DD-40CE-414A-AAC8-F08CC26A67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2891"/>
              <a:ext cx="1536" cy="432"/>
            </a:xfrm>
            <a:prstGeom prst="roundRect">
              <a:avLst>
                <a:gd name="adj" fmla="val 231"/>
              </a:avLst>
            </a:prstGeom>
            <a:solidFill>
              <a:srgbClr val="FFFF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7" name="AutoShape 25">
              <a:extLst>
                <a:ext uri="{FF2B5EF4-FFF2-40B4-BE49-F238E27FC236}">
                  <a16:creationId xmlns:a16="http://schemas.microsoft.com/office/drawing/2014/main" id="{F6770AC2-42FC-9C43-960C-6D05AAA939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2891"/>
              <a:ext cx="1536" cy="432"/>
            </a:xfrm>
            <a:prstGeom prst="roundRect">
              <a:avLst>
                <a:gd name="adj" fmla="val 231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95000"/>
                </a:lnSpc>
                <a:buClr>
                  <a:srgbClr val="339933"/>
                </a:buClr>
                <a:buSzPct val="100000"/>
                <a:buFont typeface="Times New Roman" panose="02020603050405020304" pitchFamily="18" charset="0"/>
                <a:buNone/>
              </a:pPr>
              <a:r>
                <a:rPr kumimoji="0" lang="zh-TW" altLang="en-GB" sz="3200">
                  <a:solidFill>
                    <a:srgbClr val="339933"/>
                  </a:solidFill>
                  <a:latin typeface="Times New Roman" panose="02020603050405020304" pitchFamily="18" charset="0"/>
                </a:rPr>
                <a:t>慚愧</a:t>
              </a:r>
            </a:p>
          </p:txBody>
        </p:sp>
      </p:grpSp>
      <p:grpSp>
        <p:nvGrpSpPr>
          <p:cNvPr id="120858" name="Group 26">
            <a:extLst>
              <a:ext uri="{FF2B5EF4-FFF2-40B4-BE49-F238E27FC236}">
                <a16:creationId xmlns:a16="http://schemas.microsoft.com/office/drawing/2014/main" id="{AF0E169D-179B-D743-9FC0-CD7ABB7B277C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4905375"/>
            <a:ext cx="2640013" cy="738188"/>
            <a:chOff x="3072" y="3090"/>
            <a:chExt cx="1663" cy="465"/>
          </a:xfrm>
        </p:grpSpPr>
        <p:sp>
          <p:nvSpPr>
            <p:cNvPr id="120859" name="AutoShape 27">
              <a:extLst>
                <a:ext uri="{FF2B5EF4-FFF2-40B4-BE49-F238E27FC236}">
                  <a16:creationId xmlns:a16="http://schemas.microsoft.com/office/drawing/2014/main" id="{EF8B9963-CAFE-4F48-9364-A3C5A85534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3090"/>
              <a:ext cx="1664" cy="466"/>
            </a:xfrm>
            <a:prstGeom prst="roundRect">
              <a:avLst>
                <a:gd name="adj" fmla="val 213"/>
              </a:avLst>
            </a:prstGeom>
            <a:solidFill>
              <a:srgbClr val="FFFF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0" name="AutoShape 28">
              <a:extLst>
                <a:ext uri="{FF2B5EF4-FFF2-40B4-BE49-F238E27FC236}">
                  <a16:creationId xmlns:a16="http://schemas.microsoft.com/office/drawing/2014/main" id="{E1CFC59E-20CF-7642-A3E4-7E0DC8309D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3090"/>
              <a:ext cx="1664" cy="466"/>
            </a:xfrm>
            <a:prstGeom prst="roundRect">
              <a:avLst>
                <a:gd name="adj" fmla="val 213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95000"/>
                </a:lnSpc>
                <a:buClr>
                  <a:srgbClr val="339933"/>
                </a:buClr>
                <a:buSzPct val="100000"/>
                <a:buFont typeface="Times New Roman" panose="02020603050405020304" pitchFamily="18" charset="0"/>
                <a:buNone/>
              </a:pPr>
              <a:r>
                <a:rPr kumimoji="0" lang="zh-TW" altLang="en-GB" sz="3200">
                  <a:solidFill>
                    <a:srgbClr val="339933"/>
                  </a:solidFill>
                  <a:latin typeface="Times New Roman" panose="02020603050405020304" pitchFamily="18" charset="0"/>
                </a:rPr>
                <a:t>嫉忌</a:t>
              </a:r>
            </a:p>
          </p:txBody>
        </p:sp>
      </p:grpSp>
      <p:grpSp>
        <p:nvGrpSpPr>
          <p:cNvPr id="120861" name="Group 29">
            <a:extLst>
              <a:ext uri="{FF2B5EF4-FFF2-40B4-BE49-F238E27FC236}">
                <a16:creationId xmlns:a16="http://schemas.microsoft.com/office/drawing/2014/main" id="{29D381C4-B203-554B-95F2-45C1808F7AE7}"/>
              </a:ext>
            </a:extLst>
          </p:cNvPr>
          <p:cNvGrpSpPr>
            <a:grpSpLocks/>
          </p:cNvGrpSpPr>
          <p:nvPr/>
        </p:nvGrpSpPr>
        <p:grpSpPr bwMode="auto">
          <a:xfrm>
            <a:off x="1422400" y="3006725"/>
            <a:ext cx="2741613" cy="736600"/>
            <a:chOff x="896" y="1894"/>
            <a:chExt cx="1727" cy="464"/>
          </a:xfrm>
        </p:grpSpPr>
        <p:sp>
          <p:nvSpPr>
            <p:cNvPr id="120862" name="AutoShape 30">
              <a:extLst>
                <a:ext uri="{FF2B5EF4-FFF2-40B4-BE49-F238E27FC236}">
                  <a16:creationId xmlns:a16="http://schemas.microsoft.com/office/drawing/2014/main" id="{09705DE0-FF8B-9B4B-A155-38EF722942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" y="1894"/>
              <a:ext cx="1728" cy="465"/>
            </a:xfrm>
            <a:prstGeom prst="roundRect">
              <a:avLst>
                <a:gd name="adj" fmla="val 213"/>
              </a:avLst>
            </a:prstGeom>
            <a:solidFill>
              <a:srgbClr val="FFFF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3" name="AutoShape 31">
              <a:extLst>
                <a:ext uri="{FF2B5EF4-FFF2-40B4-BE49-F238E27FC236}">
                  <a16:creationId xmlns:a16="http://schemas.microsoft.com/office/drawing/2014/main" id="{40A0448D-05AA-A441-B458-13E6839BF3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" y="1894"/>
              <a:ext cx="1728" cy="465"/>
            </a:xfrm>
            <a:prstGeom prst="roundRect">
              <a:avLst>
                <a:gd name="adj" fmla="val 213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95000"/>
                </a:lnSpc>
                <a:buClr>
                  <a:srgbClr val="FF0000"/>
                </a:buClr>
                <a:buSzPct val="100000"/>
                <a:buFont typeface="Times New Roman" panose="02020603050405020304" pitchFamily="18" charset="0"/>
                <a:buNone/>
              </a:pPr>
              <a:r>
                <a:rPr kumimoji="0" lang="zh-TW" altLang="en-GB" sz="3200">
                  <a:solidFill>
                    <a:srgbClr val="FF0000"/>
                  </a:solidFill>
                  <a:latin typeface="Times New Roman" panose="02020603050405020304" pitchFamily="18" charset="0"/>
                </a:rPr>
                <a:t>驚喜</a:t>
              </a:r>
            </a:p>
          </p:txBody>
        </p:sp>
      </p:grpSp>
      <p:grpSp>
        <p:nvGrpSpPr>
          <p:cNvPr id="120864" name="Group 32">
            <a:extLst>
              <a:ext uri="{FF2B5EF4-FFF2-40B4-BE49-F238E27FC236}">
                <a16:creationId xmlns:a16="http://schemas.microsoft.com/office/drawing/2014/main" id="{E65720EA-C1C6-3E49-881F-0F4DEFB0DF62}"/>
              </a:ext>
            </a:extLst>
          </p:cNvPr>
          <p:cNvGrpSpPr>
            <a:grpSpLocks/>
          </p:cNvGrpSpPr>
          <p:nvPr/>
        </p:nvGrpSpPr>
        <p:grpSpPr bwMode="auto">
          <a:xfrm>
            <a:off x="4470400" y="2109788"/>
            <a:ext cx="2335213" cy="790575"/>
            <a:chOff x="2816" y="1329"/>
            <a:chExt cx="1471" cy="498"/>
          </a:xfrm>
        </p:grpSpPr>
        <p:sp>
          <p:nvSpPr>
            <p:cNvPr id="120865" name="AutoShape 33">
              <a:extLst>
                <a:ext uri="{FF2B5EF4-FFF2-40B4-BE49-F238E27FC236}">
                  <a16:creationId xmlns:a16="http://schemas.microsoft.com/office/drawing/2014/main" id="{D5D399D7-9E4F-1B4D-B664-FD39BEA268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6" y="1329"/>
              <a:ext cx="1472" cy="499"/>
            </a:xfrm>
            <a:prstGeom prst="roundRect">
              <a:avLst>
                <a:gd name="adj" fmla="val 199"/>
              </a:avLst>
            </a:prstGeom>
            <a:solidFill>
              <a:srgbClr val="FFFF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6" name="AutoShape 34">
              <a:extLst>
                <a:ext uri="{FF2B5EF4-FFF2-40B4-BE49-F238E27FC236}">
                  <a16:creationId xmlns:a16="http://schemas.microsoft.com/office/drawing/2014/main" id="{63BFC4FC-5EA2-094A-A0E6-9EECB7CD7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6" y="1329"/>
              <a:ext cx="1472" cy="499"/>
            </a:xfrm>
            <a:prstGeom prst="roundRect">
              <a:avLst>
                <a:gd name="adj" fmla="val 199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>
                <a:lnSpc>
                  <a:spcPct val="95000"/>
                </a:lnSpc>
                <a:buClr>
                  <a:srgbClr val="FF0000"/>
                </a:buClr>
                <a:buSzPct val="100000"/>
                <a:buFont typeface="Times New Roman" panose="02020603050405020304" pitchFamily="18" charset="0"/>
                <a:buNone/>
              </a:pPr>
              <a:r>
                <a:rPr kumimoji="0" lang="zh-TW" altLang="en-GB" sz="3200">
                  <a:solidFill>
                    <a:srgbClr val="FF0000"/>
                  </a:solidFill>
                  <a:latin typeface="Times New Roman" panose="02020603050405020304" pitchFamily="18" charset="0"/>
                </a:rPr>
                <a:t>愛</a:t>
              </a:r>
            </a:p>
          </p:txBody>
        </p:sp>
      </p:grpSp>
      <p:sp>
        <p:nvSpPr>
          <p:cNvPr id="120868" name="Rectangle 36">
            <a:extLst>
              <a:ext uri="{FF2B5EF4-FFF2-40B4-BE49-F238E27FC236}">
                <a16:creationId xmlns:a16="http://schemas.microsoft.com/office/drawing/2014/main" id="{67A7708B-06FD-DA42-9A86-8E1A8A38A5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情緒家族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1DBAA3B8-C79E-9245-A403-743C05AD19F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>
                <a:solidFill>
                  <a:srgbClr val="FF0066"/>
                </a:solidFill>
              </a:rPr>
              <a:t>七情</a:t>
            </a:r>
          </a:p>
        </p:txBody>
      </p:sp>
      <p:sp>
        <p:nvSpPr>
          <p:cNvPr id="122883" name="Oval 3">
            <a:extLst>
              <a:ext uri="{FF2B5EF4-FFF2-40B4-BE49-F238E27FC236}">
                <a16:creationId xmlns:a16="http://schemas.microsoft.com/office/drawing/2014/main" id="{644C2BE9-84F9-E444-8480-C6E3A5952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1844675"/>
            <a:ext cx="2133600" cy="1981200"/>
          </a:xfrm>
          <a:prstGeom prst="ellipse">
            <a:avLst/>
          </a:prstGeom>
          <a:solidFill>
            <a:srgbClr val="FFCCCC">
              <a:alpha val="50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6000" b="1">
                <a:solidFill>
                  <a:srgbClr val="FF0000"/>
                </a:solidFill>
                <a:ea typeface="標楷體" panose="02010601000101010101" pitchFamily="2" charset="-120"/>
              </a:rPr>
              <a:t>喜</a:t>
            </a:r>
            <a:r>
              <a:rPr lang="zh-TW" altLang="en-US" sz="60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22884" name="Oval 4">
            <a:extLst>
              <a:ext uri="{FF2B5EF4-FFF2-40B4-BE49-F238E27FC236}">
                <a16:creationId xmlns:a16="http://schemas.microsoft.com/office/drawing/2014/main" id="{A3779790-D741-E046-8F0D-306E6E4B3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981075"/>
            <a:ext cx="2133600" cy="1981200"/>
          </a:xfrm>
          <a:prstGeom prst="ellipse">
            <a:avLst/>
          </a:prstGeom>
          <a:solidFill>
            <a:srgbClr val="FFCC99">
              <a:alpha val="50000"/>
            </a:srgbClr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6000" b="1">
                <a:solidFill>
                  <a:srgbClr val="996633"/>
                </a:solidFill>
                <a:ea typeface="標楷體" panose="02010601000101010101" pitchFamily="2" charset="-120"/>
              </a:rPr>
              <a:t>怒 </a:t>
            </a:r>
            <a:r>
              <a:rPr lang="zh-TW" altLang="en-US" sz="6000">
                <a:solidFill>
                  <a:srgbClr val="996633"/>
                </a:solidFill>
              </a:rPr>
              <a:t> </a:t>
            </a:r>
          </a:p>
        </p:txBody>
      </p:sp>
      <p:sp>
        <p:nvSpPr>
          <p:cNvPr id="122885" name="Oval 5">
            <a:extLst>
              <a:ext uri="{FF2B5EF4-FFF2-40B4-BE49-F238E27FC236}">
                <a16:creationId xmlns:a16="http://schemas.microsoft.com/office/drawing/2014/main" id="{63FA5670-7D13-E647-B9E4-24155106C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3068638"/>
            <a:ext cx="2133600" cy="1981200"/>
          </a:xfrm>
          <a:prstGeom prst="ellipse">
            <a:avLst/>
          </a:prstGeom>
          <a:solidFill>
            <a:srgbClr val="CCCCFF">
              <a:alpha val="50000"/>
            </a:srgbClr>
          </a:solidFill>
          <a:ln w="9525">
            <a:solidFill>
              <a:srgbClr val="99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5400" b="1">
                <a:solidFill>
                  <a:srgbClr val="9900CC"/>
                </a:solidFill>
                <a:ea typeface="標楷體" panose="02010601000101010101" pitchFamily="2" charset="-120"/>
              </a:rPr>
              <a:t>欲 </a:t>
            </a:r>
            <a:r>
              <a:rPr lang="zh-TW" altLang="en-US" sz="5400">
                <a:solidFill>
                  <a:srgbClr val="9900CC"/>
                </a:solidFill>
              </a:rPr>
              <a:t> </a:t>
            </a:r>
          </a:p>
        </p:txBody>
      </p:sp>
      <p:sp>
        <p:nvSpPr>
          <p:cNvPr id="122886" name="Oval 6">
            <a:extLst>
              <a:ext uri="{FF2B5EF4-FFF2-40B4-BE49-F238E27FC236}">
                <a16:creationId xmlns:a16="http://schemas.microsoft.com/office/drawing/2014/main" id="{03ED873E-3A61-1444-AB24-3E8BF251E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1773238"/>
            <a:ext cx="2133600" cy="1981200"/>
          </a:xfrm>
          <a:prstGeom prst="ellipse">
            <a:avLst/>
          </a:prstGeom>
          <a:solidFill>
            <a:srgbClr val="FFFFCC">
              <a:alpha val="50000"/>
            </a:srgbClr>
          </a:solidFill>
          <a:ln w="9525">
            <a:solidFill>
              <a:srgbClr val="CC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6000" b="1">
                <a:solidFill>
                  <a:srgbClr val="CC6600"/>
                </a:solidFill>
                <a:ea typeface="標楷體" panose="02010601000101010101" pitchFamily="2" charset="-120"/>
              </a:rPr>
              <a:t>哀 </a:t>
            </a:r>
            <a:endParaRPr lang="zh-TW" altLang="en-US" sz="6000">
              <a:solidFill>
                <a:srgbClr val="CC6600"/>
              </a:solidFill>
            </a:endParaRPr>
          </a:p>
        </p:txBody>
      </p:sp>
      <p:sp>
        <p:nvSpPr>
          <p:cNvPr id="122887" name="Oval 7">
            <a:extLst>
              <a:ext uri="{FF2B5EF4-FFF2-40B4-BE49-F238E27FC236}">
                <a16:creationId xmlns:a16="http://schemas.microsoft.com/office/drawing/2014/main" id="{CA9DF755-0B2E-DC42-9A9B-1F97D1912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4508500"/>
            <a:ext cx="2133600" cy="1981200"/>
          </a:xfrm>
          <a:prstGeom prst="ellipse">
            <a:avLst/>
          </a:prstGeom>
          <a:solidFill>
            <a:srgbClr val="99FFCC">
              <a:alpha val="50000"/>
            </a:srgbClr>
          </a:solidFill>
          <a:ln w="9525">
            <a:solidFill>
              <a:srgbClr val="33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6000">
                <a:solidFill>
                  <a:srgbClr val="336600"/>
                </a:solidFill>
              </a:rPr>
              <a:t>愛</a:t>
            </a:r>
          </a:p>
        </p:txBody>
      </p:sp>
      <p:sp>
        <p:nvSpPr>
          <p:cNvPr id="122888" name="Oval 8">
            <a:extLst>
              <a:ext uri="{FF2B5EF4-FFF2-40B4-BE49-F238E27FC236}">
                <a16:creationId xmlns:a16="http://schemas.microsoft.com/office/drawing/2014/main" id="{04AD29D8-65DF-604D-9BEB-17687A7F9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313" y="4221163"/>
            <a:ext cx="2133600" cy="1981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6000" b="1">
                <a:solidFill>
                  <a:srgbClr val="3333CC"/>
                </a:solidFill>
                <a:ea typeface="標楷體" panose="02010601000101010101" pitchFamily="2" charset="-120"/>
              </a:rPr>
              <a:t>惡 </a:t>
            </a:r>
            <a:r>
              <a:rPr lang="zh-TW" altLang="en-US" sz="6000">
                <a:solidFill>
                  <a:srgbClr val="3333CC"/>
                </a:solidFill>
              </a:rPr>
              <a:t> </a:t>
            </a:r>
          </a:p>
        </p:txBody>
      </p:sp>
      <p:sp>
        <p:nvSpPr>
          <p:cNvPr id="122889" name="Oval 9">
            <a:extLst>
              <a:ext uri="{FF2B5EF4-FFF2-40B4-BE49-F238E27FC236}">
                <a16:creationId xmlns:a16="http://schemas.microsoft.com/office/drawing/2014/main" id="{ECB6769A-C3D6-C043-BE79-406D6677FA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284538"/>
            <a:ext cx="2133600" cy="1981200"/>
          </a:xfrm>
          <a:prstGeom prst="ellipse">
            <a:avLst/>
          </a:prstGeom>
          <a:solidFill>
            <a:srgbClr val="CCFFCC">
              <a:alpha val="50000"/>
            </a:srgbClr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6000">
                <a:solidFill>
                  <a:srgbClr val="FF0000"/>
                </a:solidFill>
              </a:rPr>
              <a:t>懼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animBg="1" autoUpdateAnimBg="0"/>
      <p:bldP spid="122884" grpId="0" animBg="1" autoUpdateAnimBg="0"/>
      <p:bldP spid="122885" grpId="0" animBg="1" autoUpdateAnimBg="0"/>
      <p:bldP spid="122886" grpId="0" animBg="1" autoUpdateAnimBg="0"/>
      <p:bldP spid="122887" grpId="0" animBg="1" autoUpdateAnimBg="0"/>
      <p:bldP spid="122888" grpId="0" animBg="1" autoUpdateAnimBg="0"/>
      <p:bldP spid="122889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Oval 2">
            <a:extLst>
              <a:ext uri="{FF2B5EF4-FFF2-40B4-BE49-F238E27FC236}">
                <a16:creationId xmlns:a16="http://schemas.microsoft.com/office/drawing/2014/main" id="{66B5F28E-12CF-214C-94CE-909C05296D32}"/>
              </a:ext>
            </a:extLst>
          </p:cNvPr>
          <p:cNvSpPr>
            <a:spLocks noChangeArrowheads="1"/>
          </p:cNvSpPr>
          <p:nvPr>
            <p:ph type="subTitle" idx="1"/>
          </p:nvPr>
        </p:nvSpPr>
        <p:spPr>
          <a:xfrm>
            <a:off x="2124075" y="1557338"/>
            <a:ext cx="1871663" cy="1895475"/>
          </a:xfrm>
          <a:prstGeom prst="ellipse">
            <a:avLst/>
          </a:prstGeom>
          <a:solidFill>
            <a:srgbClr val="CCCCFF">
              <a:alpha val="50000"/>
            </a:srgbClr>
          </a:solidFill>
          <a:ln>
            <a:solidFill>
              <a:srgbClr val="9900CC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  <a:buClr>
                <a:schemeClr val="bg1"/>
              </a:buClr>
            </a:pPr>
            <a:r>
              <a:rPr lang="en-US" altLang="zh-TW" sz="6000">
                <a:solidFill>
                  <a:srgbClr val="663300"/>
                </a:solidFill>
              </a:rPr>
              <a:t> </a:t>
            </a:r>
            <a:r>
              <a:rPr lang="zh-TW" altLang="en-US" sz="6000">
                <a:solidFill>
                  <a:srgbClr val="663300"/>
                </a:solidFill>
              </a:rPr>
              <a:t>意 </a:t>
            </a:r>
          </a:p>
        </p:txBody>
      </p:sp>
      <p:sp>
        <p:nvSpPr>
          <p:cNvPr id="124931" name="Oval 3">
            <a:extLst>
              <a:ext uri="{FF2B5EF4-FFF2-40B4-BE49-F238E27FC236}">
                <a16:creationId xmlns:a16="http://schemas.microsoft.com/office/drawing/2014/main" id="{006954DE-4B21-EE49-BCD2-3F11907F5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1628775"/>
            <a:ext cx="1870075" cy="1709738"/>
          </a:xfrm>
          <a:prstGeom prst="ellipse">
            <a:avLst/>
          </a:prstGeom>
          <a:solidFill>
            <a:srgbClr val="CCCCFF">
              <a:alpha val="50000"/>
            </a:srgbClr>
          </a:solidFill>
          <a:ln w="9525">
            <a:solidFill>
              <a:srgbClr val="99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algn="ctr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ctr">
              <a:spcBef>
                <a:spcPct val="20000"/>
              </a:spcBef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ctr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>
                <a:schemeClr val="bg1"/>
              </a:buClr>
            </a:pPr>
            <a:r>
              <a:rPr kumimoji="0" lang="zh-TW" altLang="en-US" sz="6000">
                <a:solidFill>
                  <a:srgbClr val="FF66FF"/>
                </a:solidFill>
              </a:rPr>
              <a:t>耳</a:t>
            </a:r>
            <a:r>
              <a:rPr kumimoji="0" lang="zh-TW" altLang="en-US"/>
              <a:t> </a:t>
            </a:r>
            <a:r>
              <a:rPr lang="zh-TW" altLang="en-US"/>
              <a:t> </a:t>
            </a:r>
          </a:p>
        </p:txBody>
      </p:sp>
      <p:sp>
        <p:nvSpPr>
          <p:cNvPr id="124932" name="Rectangle 4">
            <a:extLst>
              <a:ext uri="{FF2B5EF4-FFF2-40B4-BE49-F238E27FC236}">
                <a16:creationId xmlns:a16="http://schemas.microsoft.com/office/drawing/2014/main" id="{2E333761-E17A-6944-A6F6-5613C975376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5400">
                <a:solidFill>
                  <a:srgbClr val="FF0066"/>
                </a:solidFill>
              </a:rPr>
              <a:t>六欲</a:t>
            </a:r>
          </a:p>
        </p:txBody>
      </p:sp>
      <p:sp>
        <p:nvSpPr>
          <p:cNvPr id="124933" name="Oval 5">
            <a:extLst>
              <a:ext uri="{FF2B5EF4-FFF2-40B4-BE49-F238E27FC236}">
                <a16:creationId xmlns:a16="http://schemas.microsoft.com/office/drawing/2014/main" id="{B893A4D1-DD34-A84B-9B23-B7935D7D5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620713"/>
            <a:ext cx="1870075" cy="1709737"/>
          </a:xfrm>
          <a:prstGeom prst="ellipse">
            <a:avLst/>
          </a:prstGeom>
          <a:solidFill>
            <a:srgbClr val="CCCCFF">
              <a:alpha val="50000"/>
            </a:srgbClr>
          </a:solidFill>
          <a:ln w="9525">
            <a:solidFill>
              <a:srgbClr val="99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algn="ctr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ctr">
              <a:spcBef>
                <a:spcPct val="20000"/>
              </a:spcBef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ctr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>
                <a:schemeClr val="bg1"/>
              </a:buClr>
            </a:pPr>
            <a:r>
              <a:rPr lang="zh-TW" altLang="en-US" sz="6000" b="1">
                <a:solidFill>
                  <a:schemeClr val="bg2"/>
                </a:solidFill>
              </a:rPr>
              <a:t>眼</a:t>
            </a:r>
            <a:r>
              <a:rPr lang="zh-TW" altLang="en-US"/>
              <a:t>  </a:t>
            </a:r>
          </a:p>
        </p:txBody>
      </p:sp>
      <p:sp>
        <p:nvSpPr>
          <p:cNvPr id="124934" name="Oval 6">
            <a:extLst>
              <a:ext uri="{FF2B5EF4-FFF2-40B4-BE49-F238E27FC236}">
                <a16:creationId xmlns:a16="http://schemas.microsoft.com/office/drawing/2014/main" id="{77A15CAE-F99B-8C44-88B8-9032E5CF1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2924175"/>
            <a:ext cx="1870075" cy="1709738"/>
          </a:xfrm>
          <a:prstGeom prst="ellipse">
            <a:avLst/>
          </a:prstGeom>
          <a:solidFill>
            <a:srgbClr val="CCCCFF">
              <a:alpha val="50000"/>
            </a:srgbClr>
          </a:solidFill>
          <a:ln w="9525">
            <a:solidFill>
              <a:srgbClr val="99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algn="ctr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ctr">
              <a:spcBef>
                <a:spcPct val="20000"/>
              </a:spcBef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ctr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>
                <a:schemeClr val="bg1"/>
              </a:buClr>
            </a:pPr>
            <a:r>
              <a:rPr lang="zh-TW" altLang="en-US" sz="6000" b="1">
                <a:solidFill>
                  <a:srgbClr val="339933"/>
                </a:solidFill>
              </a:rPr>
              <a:t>身</a:t>
            </a:r>
            <a:r>
              <a:rPr lang="zh-TW" altLang="en-US"/>
              <a:t> </a:t>
            </a:r>
          </a:p>
        </p:txBody>
      </p:sp>
      <p:sp>
        <p:nvSpPr>
          <p:cNvPr id="124935" name="Oval 7">
            <a:extLst>
              <a:ext uri="{FF2B5EF4-FFF2-40B4-BE49-F238E27FC236}">
                <a16:creationId xmlns:a16="http://schemas.microsoft.com/office/drawing/2014/main" id="{E17D2A9D-4DC4-3846-815D-FDA6A183C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3716338"/>
            <a:ext cx="1870075" cy="1709737"/>
          </a:xfrm>
          <a:prstGeom prst="ellipse">
            <a:avLst/>
          </a:prstGeom>
          <a:solidFill>
            <a:srgbClr val="CCCCFF">
              <a:alpha val="50000"/>
            </a:srgbClr>
          </a:solidFill>
          <a:ln w="9525">
            <a:solidFill>
              <a:srgbClr val="99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algn="ctr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ctr">
              <a:spcBef>
                <a:spcPct val="20000"/>
              </a:spcBef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ctr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>
                <a:schemeClr val="bg1"/>
              </a:buClr>
            </a:pPr>
            <a:r>
              <a:rPr lang="zh-TW" altLang="en-US" sz="6000">
                <a:solidFill>
                  <a:srgbClr val="0000D4"/>
                </a:solidFill>
              </a:rPr>
              <a:t>舌</a:t>
            </a:r>
            <a:r>
              <a:rPr lang="zh-TW" altLang="en-US"/>
              <a:t>  </a:t>
            </a:r>
          </a:p>
        </p:txBody>
      </p:sp>
      <p:sp>
        <p:nvSpPr>
          <p:cNvPr id="124936" name="Oval 8">
            <a:extLst>
              <a:ext uri="{FF2B5EF4-FFF2-40B4-BE49-F238E27FC236}">
                <a16:creationId xmlns:a16="http://schemas.microsoft.com/office/drawing/2014/main" id="{F27DA4B4-2F35-CB42-AED5-214AD925A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2997200"/>
            <a:ext cx="1870075" cy="1709738"/>
          </a:xfrm>
          <a:prstGeom prst="ellipse">
            <a:avLst/>
          </a:prstGeom>
          <a:solidFill>
            <a:srgbClr val="CCCCFF">
              <a:alpha val="50000"/>
            </a:srgbClr>
          </a:solidFill>
          <a:ln w="9525">
            <a:solidFill>
              <a:srgbClr val="99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algn="ctr">
              <a:spcBef>
                <a:spcPct val="20000"/>
              </a:spcBef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ctr">
              <a:spcBef>
                <a:spcPct val="20000"/>
              </a:spcBef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ctr">
              <a:spcBef>
                <a:spcPct val="2000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ctr">
              <a:spcBef>
                <a:spcPct val="20000"/>
              </a:spcBef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>
                <a:schemeClr val="bg1"/>
              </a:buClr>
            </a:pPr>
            <a:r>
              <a:rPr kumimoji="0" lang="en-US" altLang="zh-TW"/>
              <a:t> </a:t>
            </a:r>
            <a:r>
              <a:rPr kumimoji="0" lang="zh-TW" altLang="en-US" sz="6000">
                <a:solidFill>
                  <a:srgbClr val="00FFFF"/>
                </a:solidFill>
              </a:rPr>
              <a:t>鼻</a:t>
            </a:r>
            <a:r>
              <a:rPr lang="zh-TW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 animBg="1" autoUpdateAnimBg="0"/>
      <p:bldP spid="124931" grpId="0" animBg="1" autoUpdateAnimBg="0"/>
      <p:bldP spid="124933" grpId="0" animBg="1" autoUpdateAnimBg="0"/>
      <p:bldP spid="124934" grpId="0" animBg="1" autoUpdateAnimBg="0"/>
      <p:bldP spid="124935" grpId="0" animBg="1" autoUpdateAnimBg="0"/>
      <p:bldP spid="124936" grpId="0" animBg="1" autoUpdateAnimBg="0"/>
    </p:bldLst>
  </p:timing>
</p:sld>
</file>

<file path=ppt/theme/theme1.xml><?xml version="1.0" encoding="utf-8"?>
<a:theme xmlns:a="http://schemas.openxmlformats.org/drawingml/2006/main" name="SUNRISE">
  <a:themeElements>
    <a:clrScheme name="SUNRISE 1">
      <a:dk1>
        <a:srgbClr val="000066"/>
      </a:dk1>
      <a:lt1>
        <a:srgbClr val="EAEAEA"/>
      </a:lt1>
      <a:dk2>
        <a:srgbClr val="9999FF"/>
      </a:dk2>
      <a:lt2>
        <a:srgbClr val="330099"/>
      </a:lt2>
      <a:accent1>
        <a:srgbClr val="CC99FF"/>
      </a:accent1>
      <a:accent2>
        <a:srgbClr val="FCCEA7"/>
      </a:accent2>
      <a:accent3>
        <a:srgbClr val="CACAFF"/>
      </a:accent3>
      <a:accent4>
        <a:srgbClr val="C8C8C8"/>
      </a:accent4>
      <a:accent5>
        <a:srgbClr val="E2CAFF"/>
      </a:accent5>
      <a:accent6>
        <a:srgbClr val="E4BA97"/>
      </a:accent6>
      <a:hlink>
        <a:srgbClr val="6600CC"/>
      </a:hlink>
      <a:folHlink>
        <a:srgbClr val="FF9999"/>
      </a:folHlink>
    </a:clrScheme>
    <a:fontScheme name="SUNRISE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SUNRISE 1">
        <a:dk1>
          <a:srgbClr val="000066"/>
        </a:dk1>
        <a:lt1>
          <a:srgbClr val="EAEAEA"/>
        </a:lt1>
        <a:dk2>
          <a:srgbClr val="9999FF"/>
        </a:dk2>
        <a:lt2>
          <a:srgbClr val="330099"/>
        </a:lt2>
        <a:accent1>
          <a:srgbClr val="CC99FF"/>
        </a:accent1>
        <a:accent2>
          <a:srgbClr val="FCCEA7"/>
        </a:accent2>
        <a:accent3>
          <a:srgbClr val="CACAFF"/>
        </a:accent3>
        <a:accent4>
          <a:srgbClr val="C8C8C8"/>
        </a:accent4>
        <a:accent5>
          <a:srgbClr val="E2CAFF"/>
        </a:accent5>
        <a:accent6>
          <a:srgbClr val="E4BA97"/>
        </a:accent6>
        <a:hlink>
          <a:srgbClr val="6600CC"/>
        </a:hlink>
        <a:folHlink>
          <a:srgbClr val="FF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NRISE 2">
        <a:dk1>
          <a:srgbClr val="330099"/>
        </a:dk1>
        <a:lt1>
          <a:srgbClr val="ECF2F7"/>
        </a:lt1>
        <a:dk2>
          <a:srgbClr val="4D4D4D"/>
        </a:dk2>
        <a:lt2>
          <a:srgbClr val="A8ACC9"/>
        </a:lt2>
        <a:accent1>
          <a:srgbClr val="DBB5D9"/>
        </a:accent1>
        <a:accent2>
          <a:srgbClr val="FCCEA7"/>
        </a:accent2>
        <a:accent3>
          <a:srgbClr val="F4F7FA"/>
        </a:accent3>
        <a:accent4>
          <a:srgbClr val="2A0082"/>
        </a:accent4>
        <a:accent5>
          <a:srgbClr val="EAD7E9"/>
        </a:accent5>
        <a:accent6>
          <a:srgbClr val="E4BA97"/>
        </a:accent6>
        <a:hlink>
          <a:srgbClr val="9489BA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NRIS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NRISE 4">
        <a:dk1>
          <a:srgbClr val="660066"/>
        </a:dk1>
        <a:lt1>
          <a:srgbClr val="EAEAEA"/>
        </a:lt1>
        <a:dk2>
          <a:srgbClr val="FF99CC"/>
        </a:dk2>
        <a:lt2>
          <a:srgbClr val="330099"/>
        </a:lt2>
        <a:accent1>
          <a:srgbClr val="CC99FF"/>
        </a:accent1>
        <a:accent2>
          <a:srgbClr val="FCCEA7"/>
        </a:accent2>
        <a:accent3>
          <a:srgbClr val="FFCAE2"/>
        </a:accent3>
        <a:accent4>
          <a:srgbClr val="C8C8C8"/>
        </a:accent4>
        <a:accent5>
          <a:srgbClr val="E2CAFF"/>
        </a:accent5>
        <a:accent6>
          <a:srgbClr val="E4BA97"/>
        </a:accent6>
        <a:hlink>
          <a:srgbClr val="6600CC"/>
        </a:hlink>
        <a:folHlink>
          <a:srgbClr val="FF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NRISE 5">
        <a:dk1>
          <a:srgbClr val="000066"/>
        </a:dk1>
        <a:lt1>
          <a:srgbClr val="F1CCCC"/>
        </a:lt1>
        <a:dk2>
          <a:srgbClr val="330099"/>
        </a:dk2>
        <a:lt2>
          <a:srgbClr val="C27592"/>
        </a:lt2>
        <a:accent1>
          <a:srgbClr val="CC99FF"/>
        </a:accent1>
        <a:accent2>
          <a:srgbClr val="FCCEA7"/>
        </a:accent2>
        <a:accent3>
          <a:srgbClr val="F7E2E2"/>
        </a:accent3>
        <a:accent4>
          <a:srgbClr val="000056"/>
        </a:accent4>
        <a:accent5>
          <a:srgbClr val="E2CAFF"/>
        </a:accent5>
        <a:accent6>
          <a:srgbClr val="E4BA97"/>
        </a:accent6>
        <a:hlink>
          <a:srgbClr val="6600CC"/>
        </a:hlink>
        <a:folHlink>
          <a:srgbClr val="FF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NRISE 6">
        <a:dk1>
          <a:srgbClr val="330099"/>
        </a:dk1>
        <a:lt1>
          <a:srgbClr val="F5E4F0"/>
        </a:lt1>
        <a:dk2>
          <a:srgbClr val="4D4D4D"/>
        </a:dk2>
        <a:lt2>
          <a:srgbClr val="CE91A1"/>
        </a:lt2>
        <a:accent1>
          <a:srgbClr val="DBB5D9"/>
        </a:accent1>
        <a:accent2>
          <a:srgbClr val="FCCEA7"/>
        </a:accent2>
        <a:accent3>
          <a:srgbClr val="F9EFF6"/>
        </a:accent3>
        <a:accent4>
          <a:srgbClr val="2A0082"/>
        </a:accent4>
        <a:accent5>
          <a:srgbClr val="EAD7E9"/>
        </a:accent5>
        <a:accent6>
          <a:srgbClr val="E4BA97"/>
        </a:accent6>
        <a:hlink>
          <a:srgbClr val="9489BA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SUNRISE</Template>
  <TotalTime>395</TotalTime>
  <Words>829</Words>
  <Application>Microsoft Macintosh PowerPoint</Application>
  <PresentationFormat>On-screen Show (4:3)</PresentationFormat>
  <Paragraphs>139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新細明體</vt:lpstr>
      <vt:lpstr>Times New Roman</vt:lpstr>
      <vt:lpstr>文鼎勘亭流</vt:lpstr>
      <vt:lpstr>標楷體</vt:lpstr>
      <vt:lpstr>SUNRISE</vt:lpstr>
      <vt:lpstr>妊娠健康　與　優生  （一）</vt:lpstr>
      <vt:lpstr>女性妊娠期的轉變</vt:lpstr>
      <vt:lpstr>胎教</vt:lpstr>
      <vt:lpstr>做個開心快樂的媽媽</vt:lpstr>
      <vt:lpstr>產前健身健心運動</vt:lpstr>
      <vt:lpstr>情緒</vt:lpstr>
      <vt:lpstr>情緒家族</vt:lpstr>
      <vt:lpstr>七情</vt:lpstr>
      <vt:lpstr>六欲</vt:lpstr>
      <vt:lpstr>情緒與健康</vt:lpstr>
      <vt:lpstr>情緒商數 EQ</vt:lpstr>
      <vt:lpstr>EQ 涉及的範圍</vt:lpstr>
      <vt:lpstr>EQ的培育</vt:lpstr>
      <vt:lpstr>EQ的培育</vt:lpstr>
      <vt:lpstr>情緒自覺</vt:lpstr>
      <vt:lpstr>妊娠劇吐</vt:lpstr>
      <vt:lpstr>專注覺察飲食訓練  Mindfulness Eating</vt:lpstr>
      <vt:lpstr>專注覺察訓練</vt:lpstr>
      <vt:lpstr>專注覺察訓練</vt:lpstr>
      <vt:lpstr>MINDFULNESS WALKING</vt:lpstr>
      <vt:lpstr>身體掃描</vt:lpstr>
      <vt:lpstr>靜觀伸展運動</vt:lpstr>
      <vt:lpstr>身體掃描</vt:lpstr>
      <vt:lpstr>呼吸</vt:lpstr>
      <vt:lpstr>覺察呼吸</vt:lpstr>
      <vt:lpstr>專注覺察訓練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妊娠健康　與　優生</dc:title>
  <dc:creator>owner</dc:creator>
  <cp:lastModifiedBy>Kwok Isaac</cp:lastModifiedBy>
  <cp:revision>11</cp:revision>
  <dcterms:created xsi:type="dcterms:W3CDTF">2007-09-01T08:55:47Z</dcterms:created>
  <dcterms:modified xsi:type="dcterms:W3CDTF">2020-04-10T04:08:10Z</dcterms:modified>
</cp:coreProperties>
</file>