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256" r:id="rId2"/>
    <p:sldId id="314" r:id="rId3"/>
    <p:sldId id="331" r:id="rId4"/>
    <p:sldId id="332" r:id="rId5"/>
    <p:sldId id="315" r:id="rId6"/>
    <p:sldId id="286" r:id="rId7"/>
    <p:sldId id="288" r:id="rId8"/>
    <p:sldId id="287" r:id="rId9"/>
    <p:sldId id="279" r:id="rId10"/>
    <p:sldId id="263" r:id="rId11"/>
    <p:sldId id="289" r:id="rId12"/>
    <p:sldId id="274" r:id="rId13"/>
    <p:sldId id="304" r:id="rId14"/>
    <p:sldId id="305" r:id="rId15"/>
    <p:sldId id="275" r:id="rId16"/>
    <p:sldId id="297" r:id="rId17"/>
    <p:sldId id="336" r:id="rId18"/>
    <p:sldId id="317" r:id="rId19"/>
    <p:sldId id="264" r:id="rId20"/>
    <p:sldId id="292" r:id="rId21"/>
    <p:sldId id="319" r:id="rId22"/>
    <p:sldId id="281" r:id="rId23"/>
    <p:sldId id="320" r:id="rId24"/>
    <p:sldId id="321" r:id="rId25"/>
    <p:sldId id="330" r:id="rId26"/>
    <p:sldId id="322" r:id="rId27"/>
    <p:sldId id="329" r:id="rId28"/>
    <p:sldId id="295" r:id="rId29"/>
    <p:sldId id="293" r:id="rId30"/>
    <p:sldId id="306" r:id="rId31"/>
    <p:sldId id="307" r:id="rId32"/>
    <p:sldId id="308" r:id="rId33"/>
    <p:sldId id="328" r:id="rId34"/>
    <p:sldId id="282" r:id="rId35"/>
    <p:sldId id="272" r:id="rId36"/>
    <p:sldId id="267" r:id="rId37"/>
    <p:sldId id="268" r:id="rId38"/>
    <p:sldId id="269" r:id="rId39"/>
    <p:sldId id="270" r:id="rId40"/>
    <p:sldId id="284" r:id="rId41"/>
    <p:sldId id="335" r:id="rId42"/>
    <p:sldId id="283" r:id="rId43"/>
    <p:sldId id="301" r:id="rId44"/>
    <p:sldId id="309" r:id="rId45"/>
    <p:sldId id="312" r:id="rId46"/>
    <p:sldId id="294" r:id="rId47"/>
    <p:sldId id="298" r:id="rId48"/>
    <p:sldId id="313" r:id="rId49"/>
    <p:sldId id="324" r:id="rId50"/>
    <p:sldId id="323" r:id="rId51"/>
    <p:sldId id="310" r:id="rId52"/>
    <p:sldId id="325" r:id="rId53"/>
    <p:sldId id="299" r:id="rId54"/>
    <p:sldId id="300" r:id="rId55"/>
    <p:sldId id="311" r:id="rId56"/>
    <p:sldId id="276" r:id="rId57"/>
    <p:sldId id="265" r:id="rId58"/>
    <p:sldId id="316" r:id="rId59"/>
    <p:sldId id="327" r:id="rId60"/>
    <p:sldId id="326" r:id="rId61"/>
    <p:sldId id="273" r:id="rId62"/>
    <p:sldId id="278" r:id="rId63"/>
    <p:sldId id="334" r:id="rId64"/>
    <p:sldId id="333" r:id="rId65"/>
    <p:sldId id="259" r:id="rId66"/>
    <p:sldId id="285" r:id="rId67"/>
    <p:sldId id="318" r:id="rId68"/>
    <p:sldId id="303" r:id="rId6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9" autoAdjust="0"/>
    <p:restoredTop sz="94686" autoAdjust="0"/>
  </p:normalViewPr>
  <p:slideViewPr>
    <p:cSldViewPr>
      <p:cViewPr varScale="1">
        <p:scale>
          <a:sx n="46" d="100"/>
          <a:sy n="46" d="100"/>
        </p:scale>
        <p:origin x="-5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TW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zh-TW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TW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6B7D3811-C694-45B8-B5CD-EEB02C62D10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5692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TW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zh-TW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TW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82DE0FD-2946-41B2-B713-31142AC0C91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7530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EA7CB-92DF-4462-9271-1C74A46952F7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CA4AC-A445-45D7-8FBA-2C128B4F9085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DEE29-B963-4E2A-95D0-73C10B18EE4F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C4353-9896-45C0-A361-C93C3A839A03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CFD8E-8469-4146-B859-5FF64A9BA5D6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4F41E-16BD-4E61-81BF-21A56EAB983E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solidFill>
            <a:srgbClr val="FFFFFF"/>
          </a:solidFill>
          <a:ln/>
        </p:spPr>
      </p:sp>
      <p:sp>
        <p:nvSpPr>
          <p:cNvPr id="13824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F12F1-1FC6-4487-B2BD-27CDCBC98CF2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273C1-25C4-4E4F-A4D4-C9A22A99C9F4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73538-1B30-47B0-A65A-7A9DF27D3650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242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5CF14-D9DB-4832-AFA4-2324E75728EE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17347-159D-4FDA-8AC3-EFB2B377C612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85969-D66F-4541-ACE0-4F535C6774EE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22C33-909C-41BD-B560-ACE18B3B157A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5C685-3DE5-4890-885B-5C2C3F6CAA25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D2B9A-C1D4-41F9-BE91-351CD5ACC654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7552A-60EB-4355-B865-3BA1B22D5C70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C921E-52C6-4093-901A-A7882399F014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836C9-24C0-4DD9-ACD6-3F26DC67E5B3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48EBC-C627-41C8-A008-319DD4D2CE12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73F28-FF10-4FCE-8036-2B8F8BF8E115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9290F-BF8F-4B44-B916-19139EF8CC24}" type="slidenum">
              <a:rPr lang="zh-TW" altLang="en-US"/>
              <a:pPr/>
              <a:t>28</a:t>
            </a:fld>
            <a:endParaRPr lang="en-US" altLang="zh-TW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47FAE-9158-41E0-A412-05045A287CA8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9D30C-98DF-49AB-9D0B-33A16143B676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46686-BFF8-4720-9248-1BB87E59D10D}" type="slidenum">
              <a:rPr lang="zh-TW" altLang="en-US"/>
              <a:pPr/>
              <a:t>30</a:t>
            </a:fld>
            <a:endParaRPr lang="en-US" altLang="zh-TW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8D30F-0E36-4ED5-85E6-5E4DD3C3CC38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94601-85AE-43BB-BD1E-AA761FF4F1FA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0B516-2092-4E1F-B10B-11F27DBC6A8E}" type="slidenum">
              <a:rPr lang="zh-TW" altLang="en-US"/>
              <a:pPr/>
              <a:t>33</a:t>
            </a:fld>
            <a:endParaRPr lang="en-US" altLang="zh-TW"/>
          </a:p>
        </p:txBody>
      </p:sp>
      <p:sp>
        <p:nvSpPr>
          <p:cNvPr id="199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22366-4058-42E9-97B1-54854E61B873}" type="slidenum">
              <a:rPr lang="zh-TW" altLang="en-US"/>
              <a:pPr/>
              <a:t>34</a:t>
            </a:fld>
            <a:endParaRPr lang="en-US" altLang="zh-TW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113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A659F-3CAE-4C8C-BD6F-82AE03D45AF3}" type="slidenum">
              <a:rPr lang="zh-TW" altLang="en-US"/>
              <a:pPr/>
              <a:t>35</a:t>
            </a:fld>
            <a:endParaRPr lang="en-US" altLang="zh-TW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46156-CAC4-43EF-A13B-9B7B955356C8}" type="slidenum">
              <a:rPr lang="zh-TW" altLang="en-US"/>
              <a:pPr/>
              <a:t>36</a:t>
            </a:fld>
            <a:endParaRPr lang="en-US" altLang="zh-TW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05F94-6A9A-4163-AA80-4B41CC056D73}" type="slidenum">
              <a:rPr lang="zh-TW" altLang="en-US"/>
              <a:pPr/>
              <a:t>37</a:t>
            </a:fld>
            <a:endParaRPr lang="en-US" altLang="zh-TW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3603C-FAFC-4AF8-99C8-FF36D834C273}" type="slidenum">
              <a:rPr lang="zh-TW" altLang="en-US"/>
              <a:pPr/>
              <a:t>38</a:t>
            </a:fld>
            <a:endParaRPr lang="en-US" altLang="zh-TW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83316-5409-4430-960C-A9C7AC567960}" type="slidenum">
              <a:rPr lang="zh-TW" altLang="en-US"/>
              <a:pPr/>
              <a:t>39</a:t>
            </a:fld>
            <a:endParaRPr lang="en-US" altLang="zh-TW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067AA-557D-4093-B518-A54A0F325495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224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60EE0-46DE-4593-AAB7-B87835C90D20}" type="slidenum">
              <a:rPr lang="zh-TW" altLang="en-US"/>
              <a:pPr/>
              <a:t>40</a:t>
            </a:fld>
            <a:endParaRPr lang="en-US" altLang="zh-TW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523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DA6C0-58EC-4BB0-B6B7-8E7E5BD7CE77}" type="slidenum">
              <a:rPr lang="zh-TW" altLang="en-US"/>
              <a:pPr/>
              <a:t>41</a:t>
            </a:fld>
            <a:endParaRPr lang="en-US" altLang="zh-TW"/>
          </a:p>
        </p:txBody>
      </p:sp>
      <p:sp>
        <p:nvSpPr>
          <p:cNvPr id="233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EF376-508F-45DA-AFE1-A73B0CA7C9E0}" type="slidenum">
              <a:rPr lang="zh-TW" altLang="en-US"/>
              <a:pPr/>
              <a:t>42</a:t>
            </a:fld>
            <a:endParaRPr lang="en-US" altLang="zh-TW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F647B-5221-42D1-9562-8731DF100DE1}" type="slidenum">
              <a:rPr lang="zh-TW" altLang="en-US"/>
              <a:pPr/>
              <a:t>43</a:t>
            </a:fld>
            <a:endParaRPr lang="en-US" altLang="zh-TW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3A528-AE54-4FD2-AC75-B731DCDDD072}" type="slidenum">
              <a:rPr lang="zh-TW" altLang="en-US"/>
              <a:pPr/>
              <a:t>44</a:t>
            </a:fld>
            <a:endParaRPr lang="en-US" altLang="zh-TW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CAE5D-62DB-4BBB-A02E-F56006935293}" type="slidenum">
              <a:rPr lang="zh-TW" altLang="en-US"/>
              <a:pPr/>
              <a:t>45</a:t>
            </a:fld>
            <a:endParaRPr lang="en-US" altLang="zh-TW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51B3B-0188-41A1-A025-ABA2042D0F29}" type="slidenum">
              <a:rPr lang="zh-TW" altLang="en-US"/>
              <a:pPr/>
              <a:t>46</a:t>
            </a:fld>
            <a:endParaRPr lang="en-US" altLang="zh-TW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3330E-1251-4695-9CA1-1DC703A79930}" type="slidenum">
              <a:rPr lang="zh-TW" altLang="en-US"/>
              <a:pPr/>
              <a:t>47</a:t>
            </a:fld>
            <a:endParaRPr lang="en-US" altLang="zh-TW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C26AA-3D59-4F63-B66B-6D5E895A22C4}" type="slidenum">
              <a:rPr lang="zh-TW" altLang="en-US"/>
              <a:pPr/>
              <a:t>48</a:t>
            </a:fld>
            <a:endParaRPr lang="en-US" altLang="zh-TW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F7EC5-2D13-4AEF-ABFA-D2E54504725C}" type="slidenum">
              <a:rPr lang="zh-TW" altLang="en-US"/>
              <a:pPr/>
              <a:t>49</a:t>
            </a:fld>
            <a:endParaRPr lang="en-US" altLang="zh-TW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0E27A-B7A4-4EEB-9858-1C0883EFD502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BCA22-F21D-4B4A-BF23-FC260175D19A}" type="slidenum">
              <a:rPr lang="zh-TW" altLang="en-US"/>
              <a:pPr/>
              <a:t>50</a:t>
            </a:fld>
            <a:endParaRPr lang="en-US" altLang="zh-TW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72FDC-E44D-4CFD-8AF2-0BA64095A0D8}" type="slidenum">
              <a:rPr lang="zh-TW" altLang="en-US"/>
              <a:pPr/>
              <a:t>51</a:t>
            </a:fld>
            <a:endParaRPr lang="en-US" altLang="zh-TW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E5019-7E2D-4722-B328-953D90F643F4}" type="slidenum">
              <a:rPr lang="zh-TW" altLang="en-US"/>
              <a:pPr/>
              <a:t>52</a:t>
            </a:fld>
            <a:endParaRPr lang="en-US" altLang="zh-TW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D8D55-8CA9-4C2B-9F0F-937E20E8EF97}" type="slidenum">
              <a:rPr lang="zh-TW" altLang="en-US"/>
              <a:pPr/>
              <a:t>53</a:t>
            </a:fld>
            <a:endParaRPr lang="en-US" altLang="zh-TW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85623-F0C4-4446-9F0D-96B617C45BBC}" type="slidenum">
              <a:rPr lang="zh-TW" altLang="en-US"/>
              <a:pPr/>
              <a:t>54</a:t>
            </a:fld>
            <a:endParaRPr lang="en-US" altLang="zh-TW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8B990-7073-42A7-B1C1-D40441059A69}" type="slidenum">
              <a:rPr lang="zh-TW" altLang="en-US"/>
              <a:pPr/>
              <a:t>55</a:t>
            </a:fld>
            <a:endParaRPr lang="en-US" altLang="zh-TW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4EC50-4D4A-4059-B363-62FFB3A9B9D8}" type="slidenum">
              <a:rPr lang="zh-TW" altLang="en-US"/>
              <a:pPr/>
              <a:t>56</a:t>
            </a:fld>
            <a:endParaRPr lang="en-US" altLang="zh-TW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FE71D-7C78-4BFF-8D3D-5A39FAD1CEF3}" type="slidenum">
              <a:rPr lang="zh-TW" altLang="en-US"/>
              <a:pPr/>
              <a:t>57</a:t>
            </a:fld>
            <a:endParaRPr lang="en-US" altLang="zh-TW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98289-3BB3-4158-93D8-CF24E9CA39FE}" type="slidenum">
              <a:rPr lang="zh-TW" altLang="en-US"/>
              <a:pPr/>
              <a:t>58</a:t>
            </a:fld>
            <a:endParaRPr lang="en-US" altLang="zh-TW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60388-CFF1-465D-AA5D-6C77CD5DCEDF}" type="slidenum">
              <a:rPr lang="zh-TW" altLang="en-US"/>
              <a:pPr/>
              <a:t>59</a:t>
            </a:fld>
            <a:endParaRPr lang="en-US" altLang="zh-TW"/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43133-5306-4923-9974-857194AF0F77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5B9DC-3283-4FBB-9872-A4CC6D515FA0}" type="slidenum">
              <a:rPr lang="zh-TW" altLang="en-US"/>
              <a:pPr/>
              <a:t>60</a:t>
            </a:fld>
            <a:endParaRPr lang="en-US" altLang="zh-TW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9892B-AA0D-406E-ADC4-4542276D6E55}" type="slidenum">
              <a:rPr lang="zh-TW" altLang="en-US"/>
              <a:pPr/>
              <a:t>61</a:t>
            </a:fld>
            <a:endParaRPr lang="en-US" altLang="zh-TW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3E9BF-6927-4794-B704-D8F31B072C18}" type="slidenum">
              <a:rPr lang="zh-TW" altLang="en-US"/>
              <a:pPr/>
              <a:t>62</a:t>
            </a:fld>
            <a:endParaRPr lang="en-US" altLang="zh-TW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67C90-4B78-4E1B-A824-7AC05EE58072}" type="slidenum">
              <a:rPr lang="zh-TW" altLang="en-US"/>
              <a:pPr/>
              <a:t>63</a:t>
            </a:fld>
            <a:endParaRPr lang="en-US" altLang="zh-TW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A3195-F162-4357-9DD3-3308171EB25D}" type="slidenum">
              <a:rPr lang="zh-TW" altLang="en-US"/>
              <a:pPr/>
              <a:t>64</a:t>
            </a:fld>
            <a:endParaRPr lang="en-US" altLang="zh-TW"/>
          </a:p>
        </p:txBody>
      </p:sp>
      <p:sp>
        <p:nvSpPr>
          <p:cNvPr id="227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8691D-F7D4-43B3-9818-560ADDB80BF7}" type="slidenum">
              <a:rPr lang="zh-TW" altLang="en-US"/>
              <a:pPr/>
              <a:t>65</a:t>
            </a:fld>
            <a:endParaRPr lang="en-US" altLang="zh-TW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8AE11-CD92-4882-B3A3-13B951C666D0}" type="slidenum">
              <a:rPr lang="zh-TW" altLang="en-US"/>
              <a:pPr/>
              <a:t>66</a:t>
            </a:fld>
            <a:endParaRPr lang="en-US" altLang="zh-TW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D960C-EEF5-4ECC-BC25-93EA97F9629C}" type="slidenum">
              <a:rPr lang="zh-TW" altLang="en-US"/>
              <a:pPr/>
              <a:t>67</a:t>
            </a:fld>
            <a:endParaRPr lang="en-US" altLang="zh-TW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216ED-9088-4E7A-808B-A88A75C54A98}" type="slidenum">
              <a:rPr lang="zh-TW" altLang="en-US"/>
              <a:pPr/>
              <a:t>68</a:t>
            </a:fld>
            <a:endParaRPr lang="en-US" altLang="zh-TW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5ED59-267A-45B8-B02C-DCD576D64AF1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D7059-6648-43FE-9974-31A35C8E7B91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BD226-A5CC-46D1-8999-E99FDD4CC183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16" descr="education 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education 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219200"/>
            <a:ext cx="7772400" cy="211613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419600"/>
            <a:ext cx="77724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D78021-CA50-42E3-8968-2117E4DC5EF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FFC8B-4A83-43B3-A5FF-E4D42A3226F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126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79B3D-92B6-4CFE-A7B8-896CC6070DD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111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BEB1ED-1955-4264-B765-9643CFBB2BF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431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FC798B-0990-463E-B69D-941D4DD7792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466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532E5-A9E0-403D-92C6-5762E07510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965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AB66C-A79F-475F-9944-96AA14155FD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025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3A9E2-C260-4376-95D9-6A6536008C2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916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6AB9F-3803-48D0-86FF-17CA0FFA8C2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276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20BA-2FA1-4FB7-A961-6DACA92EE25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42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EF18A-BDB7-4FA5-8445-C79B69856A7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406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FD201-6367-48EF-B495-0B95DA067C4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53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8B860-534B-47C0-9F3B-D8030CAC092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45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5" name="Picture 17" descr="education 2-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000"/>
                </a:solidFill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8000"/>
                </a:solidFill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000"/>
                </a:solidFill>
                <a:ea typeface="新細明體" pitchFamily="18" charset="-120"/>
              </a:defRPr>
            </a:lvl1pPr>
          </a:lstStyle>
          <a:p>
            <a:fld id="{19FEA074-CAC6-491D-B56D-DD945D0ECA2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pics12.webs-tv.net/2/userfile/l/leeastro/blog/143ce9acbdb6ff.jpg&amp;imgrefurl=http://blog.yam.com/leeastro/article/1109822&amp;h=298&amp;w=299&amp;sz=13&amp;hl=zh-TW&amp;start=6&amp;um=1&amp;tbnid=7o-8yTxjXnczUM:&amp;tbnh=116&amp;tbnw=116&amp;prev=/images%3Fq%3D%25E8%25B2%25A0%25E9%259D%25A2%25E6%2583%2585%25E7%25B7%2592%26svnum%3D10%26um%3D1%26hl%3Dzh-TW%26sa%3D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r.gnavi.co.jp/a123500/img/a123500l.jpg&amp;imgrefurl=http://r.gnavi.co.jp/a123500/&amp;h=250&amp;w=200&amp;sz=46&amp;tbnid=aXxKghVFRzwJ:&amp;tbnh=106&amp;tbnw=84&amp;hl=en&amp;start=8&amp;prev=/images%3Fq%3D%25E7%25A6%25AA%26svnum%3D10%26hl%3Den%26lr%3D%26sa%3D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.google.com.hk/imgres?imgurl=http://www.aichi-gakuin.ac.jp/~zenken/index.files/images/hyousi-zen-22.jpg&amp;imgrefurl=http://www.aichi-gakuin.ac.jp/~zenken/index.files/top2.htm&amp;h=409&amp;w=273&amp;sz=16&amp;tbnid=zNAMJVgCloYJ:&amp;tbnh=121&amp;tbnw=80&amp;hl=en&amp;start=18&amp;prev=/images%3Fq%3D%25E7%25A6%25AA%26svnum%3D10%26hl%3Den%26lr%3D%26sa%3DG" TargetMode="Externa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psp-tao.de/images/meditation.jpg&amp;imgrefurl=http://www.psp-tao.de/meditation&amp;h=382&amp;w=350&amp;sz=30&amp;tbnid=CvsH0lMYK6d2lM:&amp;tbnh=119&amp;tbnw=109&amp;hl=zh-TW&amp;start=16&amp;prev=/images%3Fq%3Dmeditation%26svnum%3D10%26hl%3Dzh-TW%26lr%3D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fda.gov/fdac/graphics/1999graphics/breathing.gif&amp;imgrefurl=http://www.fda.gov/fdac/features/1999/emphside.html&amp;h=295&amp;w=348&amp;sz=10&amp;tbnid=uJtSRECUl-c-rM:&amp;tbnh=98&amp;tbnw=116&amp;hl=zh-TW&amp;start=1&amp;prev=/images%3Fq%3Dbreathing%26svnum%3D10%26hl%3Dzh-TW%26lr%3D%26sa%3D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upic.album.sina.com.cn/pic_3/4d76f20802000001&amp;imgrefurl=http://blog.sina.com.cn/kwvinwoo&amp;h=272&amp;w=480&amp;sz=96&amp;hl=zh-TW&amp;start=23&amp;um=1&amp;tbnid=R5RFZZoqdTru4M:&amp;tbnh=73&amp;tbnw=129&amp;prev=/images%3Fq%3D%25E7%2584%25A1%25E9%2587%258F%26start%3D20%26ndsp%3D20%26svnum%3D10%26um%3D1%26hl%3Dzh-TW%26sa%3DN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psp-tao.de/images/meditation.jpg&amp;imgrefurl=http://www.psp-tao.de/meditation&amp;h=382&amp;w=350&amp;sz=30&amp;tbnid=CvsH0lMYK6d2lM:&amp;tbnh=119&amp;tbnw=109&amp;hl=zh-TW&amp;start=16&amp;prev=/images%3Fq%3Dmeditation%26svnum%3D10%26hl%3Dzh-TW%26lr%3D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ages.google.com.hk/imgres?imgurl=http://www2.uic.edu/stud_orgs/prof/sfp/img/blood_donation04.gif&amp;imgrefurl=http://www2.uic.edu/stud_orgs/prof/sfp/events_c.shtml&amp;h=233&amp;w=155&amp;sz=11&amp;hl=zh-TW&amp;start=2&amp;tbnid=CplZOplSsNR5JM:&amp;tbnh=109&amp;tbnw=73&amp;prev=/images%3Fq%3Dblood%2Bdonation%26svnum%3D10%26hl%3Dzh-TW%26lr%3D%26sa%3DG" TargetMode="External"/><Relationship Id="rId7" Type="http://schemas.openxmlformats.org/officeDocument/2006/relationships/hyperlink" Target="http://images.google.com.hk/imgres?imgurl=http://paper.people.com.cn/rmrbhwb/images/2006-04/13/4006_b.jpg&amp;imgrefurl=http://paper.people.com.cn/rmrbhwb/html/2006-04/13/content_2342752.htm&amp;h=450&amp;w=300&amp;sz=167&amp;hl=zh-TW&amp;start=23&amp;tbnid=V4T9aPJ72R-CiM:&amp;tbnh=127&amp;tbnw=85&amp;prev=/images%3Fq%3D%25E6%258D%2590%25E8%2585%258E%26start%3D20%26ndsp%3D20%26svnum%3D10%26hl%3Dzh-TW%26lr%3D%26sa%3DN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images.google.com.hk/imgres?imgurl=http://www.cdtny.org/images/donation-body.jpg&amp;imgrefurl=http://www.cdtny.org/donation-body.html&amp;h=392&amp;w=301&amp;sz=19&amp;hl=zh-TW&amp;start=1&amp;tbnid=g0bPVZ1TyqkY6M:&amp;tbnh=123&amp;tbnw=94&amp;prev=/images%3Fq%3Dorgan%2Bdonation%26svnum%3D10%26hl%3Dzh-TW%26lr%3D%26sa%3DG" TargetMode="External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happiness-curve.com/images/happiness_curve.gif&amp;imgrefurl=http://happiness-curve.com/&amp;h=320&amp;w=400&amp;sz=14&amp;hl=zh-TW&amp;start=5&amp;tbnid=LMPeVPVPSzNP6M:&amp;tbnh=99&amp;tbnw=124&amp;prev=/images%3Fq%3Dhappiness%26gbv%3D2%26svnum%3D10%26hl%3Dzh-TW%26sa%3D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848600" cy="1143000"/>
          </a:xfrm>
        </p:spPr>
        <p:txBody>
          <a:bodyPr/>
          <a:lstStyle/>
          <a:p>
            <a:r>
              <a:rPr lang="zh-TW" altLang="en-US" sz="6000">
                <a:solidFill>
                  <a:schemeClr val="hlink"/>
                </a:solidFill>
                <a:ea typeface="文鼎中粗隸" pitchFamily="49" charset="-120"/>
              </a:rPr>
              <a:t>做個開心快活人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78486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文鼎中粗隸" pitchFamily="49" charset="-120"/>
              </a:rPr>
              <a:t>佛教「慈無量心」的修習</a:t>
            </a:r>
          </a:p>
          <a:p>
            <a:pPr>
              <a:lnSpc>
                <a:spcPct val="80000"/>
              </a:lnSpc>
            </a:pPr>
            <a:r>
              <a:rPr lang="zh-TW" altLang="en-US" sz="1600">
                <a:solidFill>
                  <a:schemeClr val="bg1"/>
                </a:solidFill>
                <a:ea typeface="文鼎中粗隸" pitchFamily="49" charset="-120"/>
              </a:rPr>
              <a:t>陳家寶醫生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116013" y="579438"/>
            <a:ext cx="21399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zh-TW" altLang="en-US" sz="4400">
                <a:solidFill>
                  <a:schemeClr val="hlink"/>
                </a:solidFill>
                <a:ea typeface="細明體" pitchFamily="49" charset="-120"/>
                <a:cs typeface="Times New Roman" pitchFamily="18" charset="0"/>
              </a:rPr>
              <a:t>貪 瞋 痴</a:t>
            </a:r>
            <a:endParaRPr kumimoji="1" lang="zh-TW" altLang="en-US" sz="4400">
              <a:solidFill>
                <a:schemeClr val="hlink"/>
              </a:solidFill>
              <a:latin typeface="Arial" charset="0"/>
              <a:ea typeface="細明體" pitchFamily="49" charset="-120"/>
              <a:cs typeface="Times New Roman" pitchFamily="18" charset="0"/>
            </a:endParaRPr>
          </a:p>
          <a:p>
            <a:pPr eaLnBrk="0" hangingPunct="0"/>
            <a:endParaRPr kumimoji="1" lang="zh-TW" altLang="en-US" sz="1800">
              <a:latin typeface="Arial" charset="0"/>
              <a:ea typeface="細明體" pitchFamily="49" charset="-12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708400" y="1647825"/>
            <a:ext cx="94615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zh-TW" altLang="en-US" sz="6000">
                <a:solidFill>
                  <a:srgbClr val="008000"/>
                </a:solidFill>
                <a:ea typeface="細明體" pitchFamily="49" charset="-120"/>
                <a:cs typeface="Times New Roman" pitchFamily="18" charset="0"/>
              </a:rPr>
              <a:t>惑</a:t>
            </a:r>
            <a:endParaRPr kumimoji="1" lang="zh-TW" altLang="en-US" sz="6000">
              <a:solidFill>
                <a:srgbClr val="008000"/>
              </a:solidFill>
              <a:latin typeface="Arial" charset="0"/>
              <a:ea typeface="細明體" pitchFamily="49" charset="-120"/>
              <a:cs typeface="Times New Roman" pitchFamily="18" charset="0"/>
            </a:endParaRPr>
          </a:p>
          <a:p>
            <a:pPr eaLnBrk="0" hangingPunct="0"/>
            <a:endParaRPr kumimoji="1" lang="zh-TW" altLang="en-US" sz="1800">
              <a:latin typeface="Arial" charset="0"/>
              <a:ea typeface="細明體" pitchFamily="49" charset="-120"/>
              <a:cs typeface="Times New Roman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471988" y="2835275"/>
            <a:ext cx="3365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zh-TW" altLang="en-US" sz="4800">
                <a:ea typeface="細明體" pitchFamily="49" charset="-120"/>
                <a:cs typeface="Times New Roman" pitchFamily="18" charset="0"/>
              </a:rPr>
              <a:t> </a:t>
            </a:r>
            <a:endParaRPr kumimoji="1" lang="zh-TW" altLang="en-US" sz="600">
              <a:latin typeface="Arial" charset="0"/>
              <a:ea typeface="細明體" pitchFamily="49" charset="-120"/>
              <a:cs typeface="Times New Roman" pitchFamily="18" charset="0"/>
            </a:endParaRPr>
          </a:p>
          <a:p>
            <a:pPr eaLnBrk="0" hangingPunct="0"/>
            <a:endParaRPr kumimoji="1" lang="zh-TW" altLang="en-US" sz="1800">
              <a:latin typeface="Arial" charset="0"/>
              <a:ea typeface="細明體" pitchFamily="49" charset="-120"/>
              <a:cs typeface="Times New Roman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50825" y="3284538"/>
            <a:ext cx="7804150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zh-TW" altLang="en-US" sz="7200">
                <a:ea typeface="細明體" pitchFamily="49" charset="-120"/>
                <a:cs typeface="Times New Roman" pitchFamily="18" charset="0"/>
              </a:rPr>
              <a:t>    </a:t>
            </a:r>
            <a:r>
              <a:rPr kumimoji="1" lang="zh-TW" altLang="en-US" sz="6000">
                <a:solidFill>
                  <a:srgbClr val="008000"/>
                </a:solidFill>
                <a:ea typeface="細明體" pitchFamily="49" charset="-120"/>
                <a:cs typeface="Times New Roman" pitchFamily="18" charset="0"/>
              </a:rPr>
              <a:t>業</a:t>
            </a:r>
            <a:r>
              <a:rPr kumimoji="1" lang="zh-TW" altLang="en-US" sz="7200">
                <a:ea typeface="細明體" pitchFamily="49" charset="-120"/>
                <a:cs typeface="Times New Roman" pitchFamily="18" charset="0"/>
              </a:rPr>
              <a:t>		             </a:t>
            </a:r>
            <a:r>
              <a:rPr kumimoji="1" lang="zh-TW" altLang="en-US" sz="7200">
                <a:solidFill>
                  <a:srgbClr val="008000"/>
                </a:solidFill>
                <a:ea typeface="細明體" pitchFamily="49" charset="-120"/>
                <a:cs typeface="Times New Roman" pitchFamily="18" charset="0"/>
              </a:rPr>
              <a:t> </a:t>
            </a:r>
            <a:r>
              <a:rPr kumimoji="1" lang="zh-TW" altLang="en-US" sz="6000">
                <a:solidFill>
                  <a:srgbClr val="008000"/>
                </a:solidFill>
                <a:ea typeface="細明體" pitchFamily="49" charset="-120"/>
                <a:cs typeface="Times New Roman" pitchFamily="18" charset="0"/>
              </a:rPr>
              <a:t>苦</a:t>
            </a:r>
            <a:r>
              <a:rPr kumimoji="1" lang="zh-TW" altLang="en-US" sz="7200">
                <a:solidFill>
                  <a:srgbClr val="008000"/>
                </a:solidFill>
                <a:ea typeface="細明體" pitchFamily="49" charset="-120"/>
                <a:cs typeface="Times New Roman" pitchFamily="18" charset="0"/>
              </a:rPr>
              <a:t> </a:t>
            </a:r>
            <a:r>
              <a:rPr kumimoji="1" lang="zh-TW" altLang="en-US" sz="7200">
                <a:ea typeface="細明體" pitchFamily="49" charset="-120"/>
                <a:cs typeface="Times New Roman" pitchFamily="18" charset="0"/>
              </a:rPr>
              <a:t> </a:t>
            </a:r>
            <a:endParaRPr kumimoji="1" lang="zh-TW" altLang="en-US" sz="600">
              <a:latin typeface="Arial" charset="0"/>
              <a:ea typeface="細明體" pitchFamily="49" charset="-120"/>
              <a:cs typeface="Times New Roman" pitchFamily="18" charset="0"/>
            </a:endParaRPr>
          </a:p>
          <a:p>
            <a:pPr eaLnBrk="0" hangingPunct="0"/>
            <a:r>
              <a:rPr kumimoji="1" lang="zh-TW" altLang="en-US" sz="3600">
                <a:ea typeface="細明體" pitchFamily="49" charset="-120"/>
                <a:cs typeface="Times New Roman" pitchFamily="18" charset="0"/>
              </a:rPr>
              <a:t>  </a:t>
            </a:r>
            <a:r>
              <a:rPr kumimoji="1" lang="zh-TW" altLang="en-US" sz="4800">
                <a:solidFill>
                  <a:schemeClr val="bg1"/>
                </a:solidFill>
                <a:ea typeface="細明體" pitchFamily="49" charset="-120"/>
                <a:cs typeface="Times New Roman" pitchFamily="18" charset="0"/>
              </a:rPr>
              <a:t>身 語 意</a:t>
            </a:r>
            <a:r>
              <a:rPr kumimoji="1" lang="zh-TW" altLang="en-US" sz="3600">
                <a:ea typeface="細明體" pitchFamily="49" charset="-120"/>
                <a:cs typeface="Times New Roman" pitchFamily="18" charset="0"/>
              </a:rPr>
              <a:t>  </a:t>
            </a:r>
            <a:r>
              <a:rPr kumimoji="1" lang="zh-TW" altLang="en-US" sz="4800">
                <a:ea typeface="細明體" pitchFamily="49" charset="-120"/>
                <a:cs typeface="Times New Roman" pitchFamily="18" charset="0"/>
              </a:rPr>
              <a:t>  			</a:t>
            </a:r>
            <a:r>
              <a:rPr kumimoji="1" lang="zh-TW" altLang="en-US" sz="4800">
                <a:solidFill>
                  <a:schemeClr val="bg1"/>
                </a:solidFill>
                <a:ea typeface="細明體" pitchFamily="49" charset="-120"/>
                <a:cs typeface="Times New Roman" pitchFamily="18" charset="0"/>
              </a:rPr>
              <a:t>苦 壞 行</a:t>
            </a:r>
            <a:endParaRPr kumimoji="1" lang="zh-TW" altLang="en-US" sz="600">
              <a:solidFill>
                <a:schemeClr val="bg1"/>
              </a:solidFill>
              <a:latin typeface="Arial" charset="0"/>
              <a:ea typeface="新細明體" pitchFamily="18" charset="-120"/>
              <a:cs typeface="Times New Roman" pitchFamily="18" charset="0"/>
            </a:endParaRPr>
          </a:p>
          <a:p>
            <a:pPr eaLnBrk="0" hangingPunct="0"/>
            <a:r>
              <a:rPr kumimoji="1" lang="zh-TW" altLang="en-US" sz="4800">
                <a:solidFill>
                  <a:schemeClr val="bg1"/>
                </a:solidFill>
                <a:ea typeface="細明體" pitchFamily="49" charset="-120"/>
                <a:cs typeface="Times New Roman" pitchFamily="18" charset="0"/>
              </a:rPr>
              <a:t>				         	苦 苦 苦</a:t>
            </a:r>
            <a:endParaRPr kumimoji="1" lang="zh-TW" altLang="en-US" sz="1800">
              <a:solidFill>
                <a:schemeClr val="bg1"/>
              </a:solidFill>
              <a:latin typeface="Arial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2627313" y="4005263"/>
            <a:ext cx="33845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 flipV="1">
            <a:off x="5003800" y="2276475"/>
            <a:ext cx="1512888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2268538" y="2276475"/>
            <a:ext cx="1152525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樂極生悲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知足常樂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143000"/>
          </a:xfrm>
        </p:spPr>
        <p:txBody>
          <a:bodyPr/>
          <a:lstStyle/>
          <a:p>
            <a:r>
              <a:rPr lang="zh-TW" altLang="en-US">
                <a:ea typeface="新細明體" pitchFamily="18" charset="-120"/>
              </a:rPr>
              <a:t>轉「貪」為「勤」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念念無常</a:t>
            </a:r>
          </a:p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知足常樂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CC3300"/>
                </a:solidFill>
                <a:ea typeface="新細明體" pitchFamily="18" charset="-120"/>
              </a:rPr>
              <a:t>負面情緒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2"/>
                </a:solidFill>
                <a:ea typeface="新細明體" pitchFamily="18" charset="-120"/>
              </a:rPr>
              <a:t>悲哀</a:t>
            </a:r>
            <a:r>
              <a:rPr lang="zh-TW" altLang="en-US">
                <a:ea typeface="新細明體" pitchFamily="18" charset="-120"/>
              </a:rPr>
              <a:t>	</a:t>
            </a:r>
            <a:r>
              <a:rPr lang="zh-TW" altLang="en-US">
                <a:solidFill>
                  <a:srgbClr val="339933"/>
                </a:solidFill>
                <a:ea typeface="新細明體" pitchFamily="18" charset="-120"/>
              </a:rPr>
              <a:t>憤怒</a:t>
            </a:r>
            <a:r>
              <a:rPr lang="zh-TW" altLang="en-US">
                <a:ea typeface="新細明體" pitchFamily="18" charset="-120"/>
              </a:rPr>
              <a:t>	</a:t>
            </a:r>
            <a:r>
              <a:rPr lang="zh-TW" altLang="en-US">
                <a:solidFill>
                  <a:srgbClr val="800000"/>
                </a:solidFill>
                <a:ea typeface="新細明體" pitchFamily="18" charset="-120"/>
              </a:rPr>
              <a:t>恐懼</a:t>
            </a:r>
            <a:r>
              <a:rPr lang="zh-TW" altLang="en-US">
                <a:ea typeface="新細明體" pitchFamily="18" charset="-120"/>
              </a:rPr>
              <a:t>	</a:t>
            </a:r>
            <a:r>
              <a:rPr lang="zh-TW" altLang="en-US">
                <a:solidFill>
                  <a:srgbClr val="00FFFF"/>
                </a:solidFill>
                <a:ea typeface="新細明體" pitchFamily="18" charset="-120"/>
              </a:rPr>
              <a:t>憂慮</a:t>
            </a:r>
            <a:r>
              <a:rPr lang="zh-TW" altLang="en-US">
                <a:ea typeface="新細明體" pitchFamily="18" charset="-120"/>
              </a:rPr>
              <a:t>	</a:t>
            </a:r>
            <a:r>
              <a:rPr lang="zh-TW" altLang="en-US">
                <a:solidFill>
                  <a:srgbClr val="CC3300"/>
                </a:solidFill>
                <a:ea typeface="新細明體" pitchFamily="18" charset="-120"/>
              </a:rPr>
              <a:t>嫉妒</a:t>
            </a:r>
            <a:r>
              <a:rPr lang="zh-TW" altLang="en-US">
                <a:ea typeface="新細明體" pitchFamily="18" charset="-120"/>
              </a:rPr>
              <a:t> </a:t>
            </a:r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討厭</a:t>
            </a:r>
          </a:p>
        </p:txBody>
      </p:sp>
      <p:pic>
        <p:nvPicPr>
          <p:cNvPr id="135172" name="Picture 4" descr="143ce9acbdb6f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060575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66"/>
                </a:solidFill>
                <a:ea typeface="新細明體" pitchFamily="18" charset="-120"/>
              </a:rPr>
              <a:t>負面情緒的正面訊息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zh-TW" altLang="en-GB">
              <a:ea typeface="新細明體" pitchFamily="18" charset="-120"/>
            </a:endParaRPr>
          </a:p>
          <a:p>
            <a:pPr marL="609600" indent="-609600"/>
            <a:r>
              <a:rPr lang="zh-TW" altLang="en-GB">
                <a:solidFill>
                  <a:srgbClr val="CC3300"/>
                </a:solidFill>
                <a:ea typeface="新細明體" pitchFamily="18" charset="-120"/>
              </a:rPr>
              <a:t>悲哀</a:t>
            </a:r>
            <a:r>
              <a:rPr lang="zh-TW" altLang="en-GB">
                <a:solidFill>
                  <a:srgbClr val="00CC99"/>
                </a:solidFill>
                <a:ea typeface="新細明體" pitchFamily="18" charset="-120"/>
              </a:rPr>
              <a:t>	 </a:t>
            </a:r>
            <a:r>
              <a:rPr lang="zh-TW" altLang="en-GB">
                <a:solidFill>
                  <a:schemeClr val="bg2"/>
                </a:solidFill>
                <a:ea typeface="新細明體" pitchFamily="18" charset="-120"/>
              </a:rPr>
              <a:t>→ 應珍惜現在所擁有的</a:t>
            </a:r>
          </a:p>
          <a:p>
            <a:pPr marL="609600" indent="-609600"/>
            <a:r>
              <a:rPr lang="zh-TW" altLang="en-GB">
                <a:solidFill>
                  <a:srgbClr val="00CC99"/>
                </a:solidFill>
                <a:ea typeface="新細明體" pitchFamily="18" charset="-120"/>
              </a:rPr>
              <a:t>憤怒</a:t>
            </a:r>
            <a:r>
              <a:rPr lang="zh-TW" altLang="en-GB">
                <a:ea typeface="新細明體" pitchFamily="18" charset="-120"/>
              </a:rPr>
              <a:t> </a:t>
            </a:r>
            <a:r>
              <a:rPr lang="zh-TW" altLang="en-GB">
                <a:solidFill>
                  <a:schemeClr val="bg2"/>
                </a:solidFill>
                <a:ea typeface="新細明體" pitchFamily="18" charset="-120"/>
              </a:rPr>
              <a:t>→ 不公平，要作出改變</a:t>
            </a:r>
          </a:p>
          <a:p>
            <a:pPr marL="609600" indent="-609600"/>
            <a:r>
              <a:rPr lang="zh-TW" altLang="en-GB">
                <a:solidFill>
                  <a:srgbClr val="9933FF"/>
                </a:solidFill>
                <a:ea typeface="新細明體" pitchFamily="18" charset="-120"/>
              </a:rPr>
              <a:t>恐懼</a:t>
            </a:r>
            <a:r>
              <a:rPr lang="zh-TW" altLang="en-GB">
                <a:ea typeface="新細明體" pitchFamily="18" charset="-120"/>
              </a:rPr>
              <a:t> </a:t>
            </a:r>
            <a:r>
              <a:rPr lang="zh-TW" altLang="en-GB">
                <a:solidFill>
                  <a:schemeClr val="bg2"/>
                </a:solidFill>
                <a:ea typeface="新細明體" pitchFamily="18" charset="-120"/>
              </a:rPr>
              <a:t>→ 有危險，要保護自己</a:t>
            </a:r>
          </a:p>
          <a:p>
            <a:pPr marL="609600" indent="-609600"/>
            <a:r>
              <a:rPr lang="zh-TW" altLang="en-GB">
                <a:solidFill>
                  <a:srgbClr val="FF9900"/>
                </a:solidFill>
                <a:ea typeface="新細明體" pitchFamily="18" charset="-120"/>
              </a:rPr>
              <a:t>憂慮</a:t>
            </a:r>
            <a:r>
              <a:rPr lang="zh-TW" altLang="en-GB">
                <a:ea typeface="新細明體" pitchFamily="18" charset="-120"/>
              </a:rPr>
              <a:t> </a:t>
            </a:r>
            <a:r>
              <a:rPr lang="zh-TW" altLang="en-GB">
                <a:solidFill>
                  <a:schemeClr val="bg2"/>
                </a:solidFill>
                <a:ea typeface="新細明體" pitchFamily="18" charset="-120"/>
              </a:rPr>
              <a:t>→ 要集中精神，周詳計劃</a:t>
            </a:r>
          </a:p>
          <a:p>
            <a:pPr marL="609600" indent="-609600"/>
            <a:r>
              <a:rPr lang="zh-TW" altLang="en-GB">
                <a:solidFill>
                  <a:srgbClr val="FF3399"/>
                </a:solidFill>
                <a:ea typeface="新細明體" pitchFamily="18" charset="-120"/>
              </a:rPr>
              <a:t>討厭</a:t>
            </a:r>
            <a:r>
              <a:rPr lang="zh-TW" altLang="en-GB">
                <a:ea typeface="新細明體" pitchFamily="18" charset="-120"/>
              </a:rPr>
              <a:t> </a:t>
            </a:r>
            <a:r>
              <a:rPr lang="zh-TW" altLang="en-GB">
                <a:solidFill>
                  <a:schemeClr val="bg2"/>
                </a:solidFill>
                <a:ea typeface="新細明體" pitchFamily="18" charset="-120"/>
              </a:rPr>
              <a:t>→需要擺脫或改變</a:t>
            </a:r>
          </a:p>
          <a:p>
            <a:pPr marL="609600" indent="-609600">
              <a:buFont typeface="Wingdings" pitchFamily="2" charset="2"/>
              <a:buNone/>
            </a:pPr>
            <a:endParaRPr lang="zh-TW" altLang="en-US">
              <a:solidFill>
                <a:schemeClr val="bg2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化「瞋」為「慈」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慈悲無量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  <a:ea typeface="新細明體" pitchFamily="18" charset="-120"/>
              </a:rPr>
              <a:t>慈無量心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2800">
                <a:solidFill>
                  <a:schemeClr val="hlink"/>
                </a:solidFill>
                <a:ea typeface="新細明體" pitchFamily="18" charset="-120"/>
              </a:rPr>
              <a:t>一切眾生皆畏於苦，貪著於樂。瞋為苦因緣，慈是樂因緣。眾生聞是慈三昧，能除苦、能與樂；故一心懃精進，行是三昧。</a:t>
            </a:r>
          </a:p>
          <a:p>
            <a:r>
              <a:rPr lang="en-US" altLang="zh-TW" sz="2000">
                <a:solidFill>
                  <a:schemeClr val="hlink"/>
                </a:solidFill>
                <a:ea typeface="新細明體" pitchFamily="18" charset="-120"/>
              </a:rPr>
              <a:t>《</a:t>
            </a:r>
            <a:r>
              <a:rPr lang="zh-TW" altLang="en-US" sz="2000">
                <a:solidFill>
                  <a:schemeClr val="hlink"/>
                </a:solidFill>
                <a:ea typeface="新細明體" pitchFamily="18" charset="-120"/>
              </a:rPr>
              <a:t>大智度論</a:t>
            </a:r>
            <a:r>
              <a:rPr lang="en-US" altLang="zh-TW" sz="2000">
                <a:solidFill>
                  <a:schemeClr val="hlink"/>
                </a:solidFill>
                <a:ea typeface="新細明體" pitchFamily="18" charset="-120"/>
              </a:rPr>
              <a:t>》</a:t>
            </a:r>
            <a:r>
              <a:rPr lang="en-US" altLang="zh-TW" sz="2800">
                <a:solidFill>
                  <a:schemeClr val="hlink"/>
                </a:solidFill>
                <a:ea typeface="新細明體" pitchFamily="18" charset="-120"/>
              </a:rPr>
              <a:t> </a:t>
            </a:r>
            <a:r>
              <a:rPr lang="zh-TW" altLang="en-US" sz="2000">
                <a:solidFill>
                  <a:schemeClr val="hlink"/>
                </a:solidFill>
                <a:ea typeface="新細明體" pitchFamily="18" charset="-120"/>
              </a:rPr>
              <a:t>（大正二五．二０九上）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>
                <a:solidFill>
                  <a:srgbClr val="FF3300"/>
                </a:solidFill>
                <a:ea typeface="新細明體" pitchFamily="18" charset="-120"/>
              </a:rPr>
              <a:t>『</a:t>
            </a:r>
            <a:r>
              <a:rPr lang="zh-TW" altLang="en-US" sz="3200">
                <a:solidFill>
                  <a:srgbClr val="FF3300"/>
                </a:solidFill>
                <a:ea typeface="新細明體" pitchFamily="18" charset="-120"/>
              </a:rPr>
              <a:t>任何人都會生氣，這沒有什麼難的。</a:t>
            </a:r>
            <a:br>
              <a:rPr lang="zh-TW" altLang="en-US" sz="3200">
                <a:solidFill>
                  <a:srgbClr val="FF3300"/>
                </a:solidFill>
                <a:ea typeface="新細明體" pitchFamily="18" charset="-120"/>
              </a:rPr>
            </a:br>
            <a:r>
              <a:rPr lang="zh-TW" altLang="en-US" sz="3200">
                <a:solidFill>
                  <a:srgbClr val="FF3300"/>
                </a:solidFill>
                <a:ea typeface="新細明體" pitchFamily="18" charset="-120"/>
              </a:rPr>
              <a:t>但要能適時適所</a:t>
            </a:r>
            <a:r>
              <a:rPr lang="en-US" altLang="zh-TW" sz="3200">
                <a:solidFill>
                  <a:srgbClr val="FF3300"/>
                </a:solidFill>
                <a:ea typeface="新細明體" pitchFamily="18" charset="-120"/>
              </a:rPr>
              <a:t>、</a:t>
            </a:r>
            <a:r>
              <a:rPr lang="zh-TW" altLang="en-US" sz="3200">
                <a:solidFill>
                  <a:srgbClr val="FF3300"/>
                </a:solidFill>
                <a:ea typeface="新細明體" pitchFamily="18" charset="-120"/>
              </a:rPr>
              <a:t>以適當的方式對適當的對象恰如其分地生氣，可就難上加難。</a:t>
            </a:r>
            <a:r>
              <a:rPr lang="en-US" altLang="zh-TW" sz="3200">
                <a:solidFill>
                  <a:srgbClr val="FF3300"/>
                </a:solidFill>
                <a:ea typeface="新細明體" pitchFamily="18" charset="-120"/>
              </a:rPr>
              <a:t>』</a:t>
            </a:r>
            <a:r>
              <a:rPr lang="en-US" altLang="zh-TW" sz="4000">
                <a:solidFill>
                  <a:srgbClr val="FF3300"/>
                </a:solidFill>
                <a:ea typeface="新細明體" pitchFamily="18" charset="-120"/>
              </a:rPr>
              <a:t/>
            </a:r>
            <a:br>
              <a:rPr lang="en-US" altLang="zh-TW" sz="4000">
                <a:solidFill>
                  <a:srgbClr val="FF3300"/>
                </a:solidFill>
                <a:ea typeface="新細明體" pitchFamily="18" charset="-120"/>
              </a:rPr>
            </a:br>
            <a:endParaRPr lang="zh-TW" altLang="en-US" sz="4000">
              <a:solidFill>
                <a:srgbClr val="FF3300"/>
              </a:solidFill>
              <a:ea typeface="新細明體" pitchFamily="18" charset="-12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zh-TW">
              <a:solidFill>
                <a:srgbClr val="FF3300"/>
              </a:solidFill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000">
                <a:solidFill>
                  <a:srgbClr val="0000D4"/>
                </a:solidFill>
                <a:ea typeface="新細明體" pitchFamily="18" charset="-120"/>
              </a:rPr>
              <a:t>《</a:t>
            </a:r>
            <a:r>
              <a:rPr lang="zh-TW" altLang="en-US" sz="2000">
                <a:solidFill>
                  <a:srgbClr val="0000D4"/>
                </a:solidFill>
                <a:ea typeface="新細明體" pitchFamily="18" charset="-120"/>
              </a:rPr>
              <a:t>亞里斯多德，尼可馬亥倫理學</a:t>
            </a:r>
            <a:r>
              <a:rPr lang="en-US" altLang="zh-TW" sz="2000">
                <a:solidFill>
                  <a:srgbClr val="0000D4"/>
                </a:solidFill>
                <a:ea typeface="新細明體" pitchFamily="18" charset="-120"/>
              </a:rPr>
              <a:t>》</a:t>
            </a:r>
          </a:p>
          <a:p>
            <a:pPr>
              <a:lnSpc>
                <a:spcPct val="90000"/>
              </a:lnSpc>
            </a:pPr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轉「痴」成「智」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正見 正知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  <a:ea typeface="新細明體" pitchFamily="18" charset="-120"/>
              </a:rPr>
              <a:t>佛教生活的智慧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轉貪為勤	知足常樂</a:t>
            </a:r>
          </a:p>
          <a:p>
            <a:r>
              <a:rPr lang="zh-TW" altLang="en-US">
                <a:solidFill>
                  <a:srgbClr val="339933"/>
                </a:solidFill>
                <a:ea typeface="新細明體" pitchFamily="18" charset="-120"/>
              </a:rPr>
              <a:t>化瞋為慈 喜樂自在</a:t>
            </a:r>
          </a:p>
          <a:p>
            <a:r>
              <a:rPr lang="zh-TW" altLang="en-US">
                <a:solidFill>
                  <a:srgbClr val="0000FF"/>
                </a:solidFill>
                <a:ea typeface="新細明體" pitchFamily="18" charset="-120"/>
              </a:rPr>
              <a:t>轉痴成智	正見正知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chemeClr val="hlink"/>
                </a:solidFill>
                <a:ea typeface="文鼎中粗隸" pitchFamily="49" charset="-120"/>
              </a:rPr>
              <a:t>開心指數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latin typeface="文鼎中粗隸" pitchFamily="49" charset="-120"/>
                <a:ea typeface="文鼎中粗隸" pitchFamily="49" charset="-120"/>
              </a:rPr>
              <a:t>開心，是優質生活的重要原素 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latin typeface="文鼎中粗隸" pitchFamily="49" charset="-120"/>
                <a:ea typeface="文鼎中粗隸" pitchFamily="49" charset="-120"/>
              </a:rPr>
              <a:t>「休閒 放假 開懷玩樂」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latin typeface="文鼎中粗隸" pitchFamily="49" charset="-120"/>
                <a:ea typeface="文鼎中粗隸" pitchFamily="49" charset="-120"/>
              </a:rPr>
              <a:t>「與家人關係良好」 「與朋友關係好」 「工作愉快」</a:t>
            </a:r>
          </a:p>
          <a:p>
            <a:pPr>
              <a:lnSpc>
                <a:spcPct val="80000"/>
              </a:lnSpc>
            </a:pPr>
            <a:endParaRPr lang="zh-TW" altLang="en-US" sz="2800">
              <a:solidFill>
                <a:schemeClr val="bg1"/>
              </a:solidFill>
              <a:latin typeface="文鼎中粗隸" pitchFamily="49" charset="-120"/>
              <a:ea typeface="文鼎中粗隸" pitchFamily="49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  <a:ea typeface="文鼎粗隸" pitchFamily="49" charset="-120"/>
              </a:rPr>
              <a:t>四無量心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CC3300"/>
                </a:solidFill>
                <a:ea typeface="新細明體" pitchFamily="18" charset="-120"/>
              </a:rPr>
              <a:t>慈	悲	喜	捨</a:t>
            </a:r>
          </a:p>
          <a:p>
            <a:r>
              <a:rPr lang="zh-TW" altLang="en-US" sz="2800">
                <a:solidFill>
                  <a:srgbClr val="008000"/>
                </a:solidFill>
                <a:ea typeface="新細明體" pitchFamily="18" charset="-120"/>
              </a:rPr>
              <a:t>大智度論二十曰：「四無量心者，慈悲喜捨。」</a:t>
            </a:r>
            <a:r>
              <a:rPr lang="zh-TW" altLang="en-US"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『</a:t>
            </a:r>
            <a:r>
              <a:rPr lang="zh-TW" altLang="en-US">
                <a:ea typeface="新細明體" pitchFamily="18" charset="-120"/>
              </a:rPr>
              <a:t>慈者同與喜樂因果故</a:t>
            </a:r>
            <a:r>
              <a:rPr lang="en-US" altLang="zh-TW">
                <a:ea typeface="新細明體" pitchFamily="18" charset="-120"/>
              </a:rPr>
              <a:t>』</a:t>
            </a:r>
            <a:endParaRPr lang="zh-TW" altLang="en-US">
              <a:ea typeface="新細明體" pitchFamily="18" charset="-120"/>
            </a:endParaRP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solidFill>
                  <a:srgbClr val="CC3300"/>
                </a:solidFill>
                <a:ea typeface="新細明體" pitchFamily="18" charset="-120"/>
              </a:rPr>
              <a:t>《</a:t>
            </a:r>
            <a:r>
              <a:rPr lang="zh-TW" altLang="en-US">
                <a:solidFill>
                  <a:srgbClr val="CC3300"/>
                </a:solidFill>
                <a:ea typeface="新細明體" pitchFamily="18" charset="-120"/>
              </a:rPr>
              <a:t>十地經論</a:t>
            </a:r>
            <a:r>
              <a:rPr lang="en-US" altLang="zh-TW">
                <a:solidFill>
                  <a:srgbClr val="CC3300"/>
                </a:solidFill>
                <a:ea typeface="新細明體" pitchFamily="18" charset="-120"/>
              </a:rPr>
              <a:t>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慈無量心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3811588" cy="4495800"/>
          </a:xfrm>
        </p:spPr>
        <p:txBody>
          <a:bodyPr/>
          <a:lstStyle/>
          <a:p>
            <a:r>
              <a:rPr lang="zh-TW" altLang="en-US" sz="2800">
                <a:solidFill>
                  <a:srgbClr val="CC3300"/>
                </a:solidFill>
                <a:ea typeface="新細明體" pitchFamily="18" charset="-120"/>
              </a:rPr>
              <a:t>慈，梵語 </a:t>
            </a:r>
            <a:r>
              <a:rPr lang="en-US" altLang="zh-TW" sz="2800">
                <a:solidFill>
                  <a:srgbClr val="CC3300"/>
                </a:solidFill>
                <a:ea typeface="新細明體" pitchFamily="18" charset="-120"/>
              </a:rPr>
              <a:t>maitrya</a:t>
            </a:r>
            <a:r>
              <a:rPr lang="zh-TW" altLang="en-US" sz="2800">
                <a:solidFill>
                  <a:srgbClr val="CC3300"/>
                </a:solidFill>
                <a:ea typeface="新細明體" pitchFamily="18" charset="-120"/>
              </a:rPr>
              <a:t>，巴利語 </a:t>
            </a:r>
            <a:r>
              <a:rPr lang="en-US" altLang="zh-TW" sz="2800">
                <a:solidFill>
                  <a:srgbClr val="CC3300"/>
                </a:solidFill>
                <a:ea typeface="新細明體" pitchFamily="18" charset="-120"/>
              </a:rPr>
              <a:t>metti</a:t>
            </a:r>
            <a:endParaRPr lang="zh-TW" altLang="en-US" sz="3600">
              <a:solidFill>
                <a:srgbClr val="CC3300"/>
              </a:solidFill>
              <a:ea typeface="新細明體" pitchFamily="18" charset="-120"/>
            </a:endParaRPr>
          </a:p>
          <a:p>
            <a:r>
              <a:rPr lang="zh-TW" altLang="en-US" sz="3600">
                <a:solidFill>
                  <a:srgbClr val="CC3300"/>
                </a:solidFill>
                <a:ea typeface="新細明體" pitchFamily="18" charset="-120"/>
              </a:rPr>
              <a:t>慈為與樂</a:t>
            </a:r>
          </a:p>
          <a:p>
            <a:r>
              <a:rPr lang="zh-TW" altLang="en-US" sz="3600">
                <a:solidFill>
                  <a:srgbClr val="CC3300"/>
                </a:solidFill>
                <a:ea typeface="新細明體" pitchFamily="18" charset="-120"/>
              </a:rPr>
              <a:t>無瞋</a:t>
            </a:r>
          </a:p>
          <a:p>
            <a:r>
              <a:rPr lang="zh-TW" altLang="en-US" sz="3600">
                <a:solidFill>
                  <a:srgbClr val="CC3300"/>
                </a:solidFill>
                <a:ea typeface="新細明體" pitchFamily="18" charset="-120"/>
              </a:rPr>
              <a:t>眾生緣慈</a:t>
            </a:r>
          </a:p>
          <a:p>
            <a:r>
              <a:rPr lang="zh-TW" altLang="en-US" sz="3600">
                <a:solidFill>
                  <a:srgbClr val="CC3300"/>
                </a:solidFill>
                <a:ea typeface="新細明體" pitchFamily="18" charset="-120"/>
              </a:rPr>
              <a:t>法緣慈</a:t>
            </a:r>
          </a:p>
          <a:p>
            <a:r>
              <a:rPr lang="zh-TW" altLang="en-US" sz="3600">
                <a:solidFill>
                  <a:srgbClr val="CC3300"/>
                </a:solidFill>
                <a:ea typeface="新細明體" pitchFamily="18" charset="-120"/>
              </a:rPr>
              <a:t>無緣大慈</a:t>
            </a:r>
          </a:p>
        </p:txBody>
      </p:sp>
      <p:pic>
        <p:nvPicPr>
          <p:cNvPr id="88068" name="Picture 4" descr="China10-12Feb2005 18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8175" y="1600200"/>
            <a:ext cx="273685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眾生緣慈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800">
                <a:solidFill>
                  <a:srgbClr val="CC3300"/>
                </a:solidFill>
                <a:ea typeface="新細明體" pitchFamily="18" charset="-120"/>
              </a:rPr>
              <a:t>『</a:t>
            </a:r>
            <a:r>
              <a:rPr lang="zh-TW" altLang="en-US" sz="1800">
                <a:solidFill>
                  <a:srgbClr val="CC3300"/>
                </a:solidFill>
                <a:ea typeface="新細明體" pitchFamily="18" charset="-120"/>
              </a:rPr>
              <a:t>即觀一切眾生猶如赤子，而與樂拔苦，此乃凡夫之慈悲。然三乘（聲聞、緣覺、菩薩）最初之慈悲亦屬此種，故亦稱小悲</a:t>
            </a:r>
            <a:r>
              <a:rPr lang="en-US" altLang="zh-TW" sz="1800">
                <a:solidFill>
                  <a:srgbClr val="CC3300"/>
                </a:solidFill>
                <a:ea typeface="新細明體" pitchFamily="18" charset="-120"/>
              </a:rPr>
              <a:t>』</a:t>
            </a:r>
            <a:r>
              <a:rPr lang="en-US" altLang="zh-TW" sz="1400">
                <a:solidFill>
                  <a:srgbClr val="CC3300"/>
                </a:solidFill>
                <a:ea typeface="新細明體" pitchFamily="18" charset="-120"/>
              </a:rPr>
              <a:t>《大智度論卷四十》</a:t>
            </a:r>
          </a:p>
          <a:p>
            <a:pPr>
              <a:lnSpc>
                <a:spcPct val="80000"/>
              </a:lnSpc>
            </a:pPr>
            <a:r>
              <a:rPr lang="en-US" altLang="zh-TW" sz="1800">
                <a:solidFill>
                  <a:srgbClr val="CC3300"/>
                </a:solidFill>
                <a:ea typeface="新細明體" pitchFamily="18" charset="-120"/>
              </a:rPr>
              <a:t>『</a:t>
            </a:r>
            <a:r>
              <a:rPr lang="zh-TW" altLang="en-US" sz="1800">
                <a:solidFill>
                  <a:srgbClr val="CC3300"/>
                </a:solidFill>
                <a:ea typeface="新細明體" pitchFamily="18" charset="-120"/>
              </a:rPr>
              <a:t>慈之所緣一切眾生，如緣父母妻子親屬</a:t>
            </a:r>
            <a:r>
              <a:rPr lang="en-US" altLang="zh-TW" sz="1800">
                <a:solidFill>
                  <a:srgbClr val="CC3300"/>
                </a:solidFill>
                <a:ea typeface="新細明體" pitchFamily="18" charset="-120"/>
              </a:rPr>
              <a:t>』</a:t>
            </a:r>
            <a:r>
              <a:rPr lang="en-US" altLang="zh-TW" sz="1400">
                <a:solidFill>
                  <a:srgbClr val="CC3300"/>
                </a:solidFill>
                <a:ea typeface="新細明體" pitchFamily="18" charset="-120"/>
              </a:rPr>
              <a:t>《</a:t>
            </a:r>
            <a:r>
              <a:rPr lang="zh-TW" altLang="en-US" sz="1400">
                <a:solidFill>
                  <a:srgbClr val="CC3300"/>
                </a:solidFill>
                <a:ea typeface="新細明體" pitchFamily="18" charset="-120"/>
              </a:rPr>
              <a:t>大般涅槃經</a:t>
            </a:r>
            <a:r>
              <a:rPr lang="en-US" altLang="zh-TW" sz="1400">
                <a:solidFill>
                  <a:srgbClr val="CC3300"/>
                </a:solidFill>
                <a:ea typeface="新細明體" pitchFamily="18" charset="-120"/>
              </a:rPr>
              <a:t>》</a:t>
            </a:r>
            <a:endParaRPr lang="zh-TW" altLang="en-US" sz="1400">
              <a:solidFill>
                <a:srgbClr val="CC3300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法緣慈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600">
                <a:solidFill>
                  <a:schemeClr val="hlink"/>
                </a:solidFill>
                <a:ea typeface="新細明體" pitchFamily="18" charset="-120"/>
              </a:rPr>
              <a:t>『指開悟諸法乃無我之真理所起之慈悲。係無學（阿羅漢）之二乘及初地以上菩薩之慈悲，又稱中悲』</a:t>
            </a:r>
            <a:r>
              <a:rPr lang="en-US" altLang="zh-TW" sz="1200">
                <a:solidFill>
                  <a:schemeClr val="hlink"/>
                </a:solidFill>
                <a:ea typeface="新細明體" pitchFamily="18" charset="-120"/>
              </a:rPr>
              <a:t>《大智度論卷四十》</a:t>
            </a:r>
          </a:p>
          <a:p>
            <a:pPr>
              <a:lnSpc>
                <a:spcPct val="80000"/>
              </a:lnSpc>
            </a:pPr>
            <a:r>
              <a:rPr lang="en-US" altLang="zh-TW" sz="1600">
                <a:solidFill>
                  <a:schemeClr val="hlink"/>
                </a:solidFill>
                <a:ea typeface="新細明體" pitchFamily="18" charset="-120"/>
              </a:rPr>
              <a:t>『</a:t>
            </a:r>
            <a:r>
              <a:rPr lang="zh-TW" altLang="en-US" sz="1600">
                <a:solidFill>
                  <a:schemeClr val="hlink"/>
                </a:solidFill>
                <a:ea typeface="新細明體" pitchFamily="18" charset="-120"/>
              </a:rPr>
              <a:t>法緣者不見父母妻子親屬，見一切法皆從緣生</a:t>
            </a:r>
            <a:r>
              <a:rPr lang="en-US" altLang="zh-TW" sz="1600">
                <a:solidFill>
                  <a:schemeClr val="hlink"/>
                </a:solidFill>
                <a:ea typeface="新細明體" pitchFamily="18" charset="-120"/>
              </a:rPr>
              <a:t>』</a:t>
            </a:r>
            <a:r>
              <a:rPr lang="en-US" altLang="zh-TW" sz="1400">
                <a:solidFill>
                  <a:schemeClr val="hlink"/>
                </a:solidFill>
                <a:ea typeface="新細明體" pitchFamily="18" charset="-120"/>
              </a:rPr>
              <a:t>《</a:t>
            </a:r>
            <a:r>
              <a:rPr lang="zh-TW" altLang="en-US" sz="1400">
                <a:solidFill>
                  <a:schemeClr val="hlink"/>
                </a:solidFill>
                <a:ea typeface="新細明體" pitchFamily="18" charset="-120"/>
              </a:rPr>
              <a:t>大般涅槃經</a:t>
            </a:r>
            <a:r>
              <a:rPr lang="en-US" altLang="zh-TW" sz="1400">
                <a:solidFill>
                  <a:schemeClr val="hlink"/>
                </a:solidFill>
                <a:ea typeface="新細明體" pitchFamily="18" charset="-120"/>
              </a:rPr>
              <a:t>》</a:t>
            </a:r>
          </a:p>
          <a:p>
            <a:pPr>
              <a:lnSpc>
                <a:spcPct val="80000"/>
              </a:lnSpc>
            </a:pPr>
            <a:r>
              <a:rPr lang="en-US" altLang="zh-TW" sz="1600">
                <a:solidFill>
                  <a:schemeClr val="hlink"/>
                </a:solidFill>
                <a:ea typeface="新細明體" pitchFamily="18" charset="-120"/>
              </a:rPr>
              <a:t>『</a:t>
            </a:r>
            <a:r>
              <a:rPr lang="zh-TW" altLang="en-US" sz="1600">
                <a:solidFill>
                  <a:schemeClr val="hlink"/>
                </a:solidFill>
                <a:ea typeface="新細明體" pitchFamily="18" charset="-120"/>
              </a:rPr>
              <a:t>無心觀法，而於諸法自然普照</a:t>
            </a:r>
            <a:r>
              <a:rPr lang="en-US" altLang="zh-TW" sz="1600">
                <a:solidFill>
                  <a:schemeClr val="hlink"/>
                </a:solidFill>
                <a:ea typeface="新細明體" pitchFamily="18" charset="-120"/>
              </a:rPr>
              <a:t>，</a:t>
            </a:r>
            <a:r>
              <a:rPr lang="zh-TW" altLang="en-US" sz="1600">
                <a:solidFill>
                  <a:schemeClr val="hlink"/>
                </a:solidFill>
                <a:ea typeface="新細明體" pitchFamily="18" charset="-120"/>
              </a:rPr>
              <a:t>如日照物無所分別</a:t>
            </a:r>
            <a:r>
              <a:rPr lang="en-US" altLang="zh-TW" sz="1600">
                <a:solidFill>
                  <a:schemeClr val="hlink"/>
                </a:solidFill>
                <a:ea typeface="新細明體" pitchFamily="18" charset="-120"/>
              </a:rPr>
              <a:t>』</a:t>
            </a:r>
            <a:endParaRPr lang="zh-TW" altLang="en-US" sz="1600">
              <a:solidFill>
                <a:schemeClr val="hlink"/>
              </a:solidFill>
              <a:ea typeface="新細明體" pitchFamily="18" charset="-120"/>
            </a:endParaRP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4140200" y="3200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『』</a:t>
            </a:r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無緣大慈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solidFill>
                  <a:schemeClr val="bg1"/>
                </a:solidFill>
                <a:ea typeface="新細明體" pitchFamily="18" charset="-120"/>
              </a:rPr>
              <a:t>『</a:t>
            </a:r>
            <a:r>
              <a:rPr lang="zh-TW" altLang="en-US" sz="2400">
                <a:solidFill>
                  <a:schemeClr val="bg1"/>
                </a:solidFill>
                <a:ea typeface="新細明體" pitchFamily="18" charset="-120"/>
              </a:rPr>
              <a:t>無心觀理，而於平等第一義中，自然安住</a:t>
            </a:r>
            <a:r>
              <a:rPr lang="en-US" altLang="zh-TW" sz="2400">
                <a:solidFill>
                  <a:schemeClr val="bg1"/>
                </a:solidFill>
                <a:ea typeface="新細明體" pitchFamily="18" charset="-120"/>
              </a:rPr>
              <a:t>』</a:t>
            </a:r>
            <a:r>
              <a:rPr lang="en-US" altLang="zh-TW" sz="1400">
                <a:solidFill>
                  <a:schemeClr val="bg1"/>
                </a:solidFill>
                <a:ea typeface="新細明體" pitchFamily="18" charset="-120"/>
              </a:rPr>
              <a:t>《</a:t>
            </a:r>
            <a:r>
              <a:rPr lang="zh-TW" altLang="en-US" sz="1400">
                <a:solidFill>
                  <a:schemeClr val="bg1"/>
                </a:solidFill>
                <a:ea typeface="新細明體" pitchFamily="18" charset="-120"/>
              </a:rPr>
              <a:t>涅槃經</a:t>
            </a:r>
            <a:r>
              <a:rPr lang="en-US" altLang="zh-TW" sz="1400">
                <a:solidFill>
                  <a:schemeClr val="bg1"/>
                </a:solidFill>
                <a:ea typeface="新細明體" pitchFamily="18" charset="-120"/>
              </a:rPr>
              <a:t>》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solidFill>
                  <a:schemeClr val="bg1"/>
                </a:solidFill>
                <a:ea typeface="新細明體" pitchFamily="18" charset="-120"/>
              </a:rPr>
              <a:t>『</a:t>
            </a:r>
            <a:r>
              <a:rPr lang="zh-TW" altLang="en-US" sz="2400">
                <a:solidFill>
                  <a:schemeClr val="bg1"/>
                </a:solidFill>
                <a:ea typeface="新細明體" pitchFamily="18" charset="-120"/>
              </a:rPr>
              <a:t>無緣者不住法相及眾生相</a:t>
            </a:r>
            <a:r>
              <a:rPr lang="en-US" altLang="zh-TW" sz="2400">
                <a:solidFill>
                  <a:schemeClr val="bg1"/>
                </a:solidFill>
                <a:ea typeface="新細明體" pitchFamily="18" charset="-120"/>
              </a:rPr>
              <a:t>』</a:t>
            </a:r>
            <a:r>
              <a:rPr lang="en-US" altLang="zh-TW" sz="1800">
                <a:solidFill>
                  <a:schemeClr val="bg1"/>
                </a:solidFill>
                <a:ea typeface="新細明體" pitchFamily="18" charset="-120"/>
              </a:rPr>
              <a:t>《</a:t>
            </a: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大般涅槃經</a:t>
            </a:r>
            <a:r>
              <a:rPr lang="en-US" altLang="zh-TW" sz="1800">
                <a:solidFill>
                  <a:schemeClr val="bg1"/>
                </a:solidFill>
                <a:ea typeface="新細明體" pitchFamily="18" charset="-120"/>
              </a:rPr>
              <a:t>》</a:t>
            </a:r>
            <a:endParaRPr lang="zh-TW" altLang="en-US" sz="1800">
              <a:solidFill>
                <a:schemeClr val="bg1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無緣大慈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bg1"/>
                </a:solidFill>
                <a:ea typeface="新細明體" pitchFamily="18" charset="-120"/>
              </a:rPr>
              <a:t>『</a:t>
            </a:r>
            <a:r>
              <a:rPr lang="zh-TW" altLang="en-US" sz="2000">
                <a:solidFill>
                  <a:schemeClr val="bg1"/>
                </a:solidFill>
                <a:ea typeface="新細明體" pitchFamily="18" charset="-120"/>
              </a:rPr>
              <a:t>為遠離差別之見解，無分別心而起的平等絕對之慈悲，此係佛獨具之大悲，非凡夫、二乘等所能起，故特稱為大慈大悲</a:t>
            </a:r>
            <a:r>
              <a:rPr lang="en-US" altLang="zh-TW" sz="2000">
                <a:solidFill>
                  <a:schemeClr val="bg1"/>
                </a:solidFill>
                <a:ea typeface="新細明體" pitchFamily="18" charset="-120"/>
              </a:rPr>
              <a:t>』</a:t>
            </a:r>
          </a:p>
          <a:p>
            <a:pPr>
              <a:lnSpc>
                <a:spcPct val="80000"/>
              </a:lnSpc>
            </a:pPr>
            <a:r>
              <a:rPr lang="en-US" altLang="zh-TW" sz="1600">
                <a:solidFill>
                  <a:schemeClr val="bg1"/>
                </a:solidFill>
                <a:ea typeface="新細明體" pitchFamily="18" charset="-120"/>
              </a:rPr>
              <a:t>《大智度論卷四十》《北本大般涅槃經卷十五》</a:t>
            </a:r>
            <a:endParaRPr lang="zh-TW" altLang="en-US" sz="2000">
              <a:solidFill>
                <a:schemeClr val="bg1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無緣大慈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ea typeface="新細明體" pitchFamily="18" charset="-120"/>
              </a:rPr>
              <a:t>『</a:t>
            </a:r>
            <a:r>
              <a:rPr lang="zh-TW" altLang="en-US" sz="2000">
                <a:solidFill>
                  <a:schemeClr val="hlink"/>
                </a:solidFill>
                <a:ea typeface="新細明體" pitchFamily="18" charset="-120"/>
              </a:rPr>
              <a:t>已能善入無量正定，為度眾生示現世身，以三解脫修習其心，有大智慧福德圓滿，無緣大慈無礙大悲，憐憫眾生猶如赤子</a:t>
            </a:r>
            <a:r>
              <a:rPr lang="en-US" altLang="zh-TW" sz="2000">
                <a:solidFill>
                  <a:schemeClr val="hlink"/>
                </a:solidFill>
                <a:ea typeface="新細明體" pitchFamily="18" charset="-120"/>
              </a:rPr>
              <a:t>』</a:t>
            </a:r>
          </a:p>
          <a:p>
            <a:pPr>
              <a:lnSpc>
                <a:spcPct val="80000"/>
              </a:lnSpc>
            </a:pPr>
            <a:r>
              <a:rPr lang="en-US" altLang="zh-TW" sz="1800">
                <a:solidFill>
                  <a:schemeClr val="hlink"/>
                </a:solidFill>
                <a:ea typeface="新細明體" pitchFamily="18" charset="-120"/>
              </a:rPr>
              <a:t>《</a:t>
            </a:r>
            <a:r>
              <a:rPr lang="zh-TW" altLang="en-US" sz="1800">
                <a:solidFill>
                  <a:schemeClr val="hlink"/>
                </a:solidFill>
                <a:ea typeface="新細明體" pitchFamily="18" charset="-120"/>
              </a:rPr>
              <a:t>大乘本生心地觀經</a:t>
            </a:r>
            <a:r>
              <a:rPr lang="en-US" altLang="zh-TW" sz="1800">
                <a:solidFill>
                  <a:schemeClr val="hlink"/>
                </a:solidFill>
                <a:ea typeface="新細明體" pitchFamily="18" charset="-120"/>
              </a:rPr>
              <a:t>》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  <a:ea typeface="新細明體" pitchFamily="18" charset="-120"/>
              </a:rPr>
              <a:t>佛陀的四無量心</a:t>
            </a:r>
            <a:r>
              <a:rPr lang="zh-TW" altLang="en-US">
                <a:ea typeface="新細明體" pitchFamily="18" charset="-120"/>
              </a:rPr>
              <a:t>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>
                <a:ea typeface="新細明體" pitchFamily="18" charset="-120"/>
              </a:rPr>
              <a:t>	</a:t>
            </a:r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昔佛在世時，曾授提婆達多鹽湯，因提婆達多好吃酥膩食物，頭痛腹滿，受大苦惱，不堪忍受，呻吟稱念：</a:t>
            </a:r>
            <a:r>
              <a:rPr lang="en-US" altLang="zh-TW">
                <a:solidFill>
                  <a:schemeClr val="hlink"/>
                </a:solidFill>
                <a:ea typeface="新細明體" pitchFamily="18" charset="-120"/>
              </a:rPr>
              <a:t>【 </a:t>
            </a:r>
            <a:r>
              <a:rPr lang="en-US" altLang="zh-TW" b="1">
                <a:solidFill>
                  <a:schemeClr val="hlink"/>
                </a:solidFill>
                <a:ea typeface="新細明體" pitchFamily="18" charset="-120"/>
              </a:rPr>
              <a:t>...</a:t>
            </a:r>
            <a:r>
              <a:rPr lang="en-US" altLang="zh-TW">
                <a:solidFill>
                  <a:schemeClr val="hlink"/>
                </a:solidFill>
                <a:ea typeface="新細明體" pitchFamily="18" charset="-120"/>
              </a:rPr>
              <a:t> </a:t>
            </a:r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佛不記冤而救之，以慈使其樂，以悲拔其苦，以其痊癒而喜，不分冤親而平等救治，即是大慈，大悲，大喜，大捨得四無量心。 </a:t>
            </a:r>
            <a:r>
              <a:rPr lang="en-US" altLang="zh-TW" b="1">
                <a:solidFill>
                  <a:schemeClr val="hlink"/>
                </a:solidFill>
                <a:ea typeface="新細明體" pitchFamily="18" charset="-120"/>
              </a:rPr>
              <a:t>...</a:t>
            </a:r>
            <a:r>
              <a:rPr lang="en-US" altLang="zh-TW">
                <a:solidFill>
                  <a:schemeClr val="hlink"/>
                </a:solidFill>
                <a:ea typeface="新細明體" pitchFamily="18" charset="-120"/>
              </a:rPr>
              <a:t> 】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  <a:ea typeface="文鼎粗隸" pitchFamily="49" charset="-120"/>
              </a:rPr>
              <a:t>無量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無量有二種：一者實無量，諸聖人所不能量。譬如虛空、涅槃、眾生性不可量。二者有法可量，但力劣者不能量。</a:t>
            </a:r>
          </a:p>
          <a:p>
            <a:pPr>
              <a:lnSpc>
                <a:spcPct val="90000"/>
              </a:lnSpc>
            </a:pPr>
            <a:r>
              <a:rPr lang="en-US" altLang="zh-TW" sz="1800">
                <a:solidFill>
                  <a:schemeClr val="hlink"/>
                </a:solidFill>
                <a:ea typeface="新細明體" pitchFamily="18" charset="-120"/>
              </a:rPr>
              <a:t>《</a:t>
            </a:r>
            <a:r>
              <a:rPr lang="zh-TW" altLang="en-US" sz="1800">
                <a:solidFill>
                  <a:schemeClr val="hlink"/>
                </a:solidFill>
                <a:ea typeface="新細明體" pitchFamily="18" charset="-120"/>
              </a:rPr>
              <a:t>大智度論</a:t>
            </a:r>
            <a:r>
              <a:rPr lang="en-US" altLang="zh-TW" sz="1800">
                <a:solidFill>
                  <a:schemeClr val="hlink"/>
                </a:solidFill>
                <a:ea typeface="新細明體" pitchFamily="18" charset="-120"/>
              </a:rPr>
              <a:t>》 </a:t>
            </a:r>
            <a:r>
              <a:rPr lang="zh-TW" altLang="en-US" sz="1800">
                <a:solidFill>
                  <a:schemeClr val="hlink"/>
                </a:solidFill>
                <a:ea typeface="新細明體" pitchFamily="18" charset="-120"/>
              </a:rPr>
              <a:t>（大正二五、二一０下）</a:t>
            </a:r>
            <a:r>
              <a:rPr lang="zh-TW" altLang="en-US" sz="2000">
                <a:solidFill>
                  <a:schemeClr val="hlink"/>
                </a:solidFill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609600" y="3886200"/>
            <a:ext cx="112871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TW" sz="3200" b="1">
                <a:solidFill>
                  <a:srgbClr val="CC3300"/>
                </a:solidFill>
                <a:ea typeface="新細明體" pitchFamily="18" charset="-120"/>
              </a:rPr>
              <a:t>Good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zh-TW" sz="3200" b="1">
                <a:solidFill>
                  <a:srgbClr val="CC3300"/>
                </a:solidFill>
                <a:ea typeface="新細明體" pitchFamily="18" charset="-120"/>
              </a:rPr>
              <a:t>Life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181225" y="3749675"/>
            <a:ext cx="3062288" cy="1443038"/>
          </a:xfrm>
          <a:prstGeom prst="rect">
            <a:avLst/>
          </a:prstGeom>
          <a:noFill/>
          <a:ln w="12700">
            <a:solidFill>
              <a:srgbClr val="FAFD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zh-TW" sz="2800" b="1">
                <a:solidFill>
                  <a:srgbClr val="008000"/>
                </a:solidFill>
                <a:latin typeface="Arial" charset="0"/>
                <a:ea typeface="新細明體" pitchFamily="18" charset="-120"/>
              </a:rPr>
              <a:t>Material</a:t>
            </a:r>
            <a:r>
              <a:rPr lang="en-US" altLang="zh-TW" sz="2800" b="1">
                <a:solidFill>
                  <a:srgbClr val="CC3300"/>
                </a:solidFill>
                <a:latin typeface="Arial" charset="0"/>
                <a:ea typeface="新細明體" pitchFamily="18" charset="-120"/>
              </a:rPr>
              <a:t> </a:t>
            </a:r>
            <a:r>
              <a:rPr lang="en-US" altLang="zh-TW" sz="2000" b="1">
                <a:solidFill>
                  <a:srgbClr val="CC3300"/>
                </a:solidFill>
                <a:latin typeface="Arial" charset="0"/>
                <a:ea typeface="新細明體" pitchFamily="18" charset="-120"/>
              </a:rPr>
              <a:t>affluence:</a:t>
            </a:r>
          </a:p>
          <a:p>
            <a:pPr algn="ctr" eaLnBrk="0" hangingPunct="0"/>
            <a:r>
              <a:rPr lang="en-US" altLang="zh-TW" sz="2000" b="1">
                <a:solidFill>
                  <a:srgbClr val="CC3300"/>
                </a:solidFill>
                <a:latin typeface="Arial" charset="0"/>
                <a:ea typeface="新細明體" pitchFamily="18" charset="-120"/>
              </a:rPr>
              <a:t>possession of cars, house, and other consumer goods</a:t>
            </a:r>
            <a:endParaRPr lang="en-US" altLang="zh-TW" b="1">
              <a:solidFill>
                <a:srgbClr val="CC33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5703888" y="4038600"/>
            <a:ext cx="3070225" cy="833438"/>
          </a:xfrm>
          <a:prstGeom prst="rect">
            <a:avLst/>
          </a:prstGeom>
          <a:noFill/>
          <a:ln w="12700">
            <a:solidFill>
              <a:srgbClr val="FAFD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zh-TW" sz="2000" b="1">
                <a:solidFill>
                  <a:srgbClr val="CC3300"/>
                </a:solidFill>
                <a:latin typeface="Arial" charset="0"/>
                <a:ea typeface="新細明體" pitchFamily="18" charset="-120"/>
              </a:rPr>
              <a:t>Spare time &amp; spare money for</a:t>
            </a:r>
            <a:r>
              <a:rPr lang="en-US" altLang="zh-TW" b="1">
                <a:solidFill>
                  <a:srgbClr val="008000"/>
                </a:solidFill>
                <a:latin typeface="Arial" charset="0"/>
                <a:ea typeface="新細明體" pitchFamily="18" charset="-120"/>
              </a:rPr>
              <a:t> </a:t>
            </a:r>
            <a:r>
              <a:rPr lang="en-US" altLang="zh-TW" sz="2800" b="1">
                <a:solidFill>
                  <a:srgbClr val="008000"/>
                </a:solidFill>
                <a:latin typeface="Arial" charset="0"/>
                <a:ea typeface="新細明體" pitchFamily="18" charset="-120"/>
              </a:rPr>
              <a:t>leisure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5302250" y="4167188"/>
            <a:ext cx="419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sz="3200" b="1">
                <a:solidFill>
                  <a:srgbClr val="008000"/>
                </a:solidFill>
                <a:latin typeface="Arial" charset="0"/>
                <a:ea typeface="新細明體" pitchFamily="18" charset="-120"/>
              </a:rPr>
              <a:t>+</a:t>
            </a: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3059113" y="32131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>
                <a:solidFill>
                  <a:schemeClr val="bg1"/>
                </a:solidFill>
                <a:ea typeface="文鼎中粗隸" pitchFamily="49" charset="-120"/>
              </a:rPr>
              <a:t>物質生活</a:t>
            </a:r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6324600" y="32766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>
                <a:solidFill>
                  <a:schemeClr val="bg1"/>
                </a:solidFill>
                <a:ea typeface="文鼎中粗隸" pitchFamily="49" charset="-120"/>
              </a:rPr>
              <a:t>消閒生活</a:t>
            </a:r>
          </a:p>
        </p:txBody>
      </p:sp>
      <p:sp>
        <p:nvSpPr>
          <p:cNvPr id="215051" name="Rectangle 11"/>
          <p:cNvSpPr>
            <a:spLocks noChangeArrowheads="1"/>
          </p:cNvSpPr>
          <p:nvPr/>
        </p:nvSpPr>
        <p:spPr bwMode="auto">
          <a:xfrm>
            <a:off x="533400" y="32004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>
                <a:solidFill>
                  <a:schemeClr val="bg1"/>
                </a:solidFill>
                <a:ea typeface="文鼎中粗隸" pitchFamily="49" charset="-120"/>
              </a:rPr>
              <a:t>好生活</a:t>
            </a: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752600" y="426720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b="1">
                <a:solidFill>
                  <a:srgbClr val="008000"/>
                </a:solidFill>
                <a:ea typeface="新細明體" pitchFamily="18" charset="-120"/>
              </a:rPr>
              <a:t>=</a:t>
            </a:r>
          </a:p>
        </p:txBody>
      </p:sp>
      <p:sp>
        <p:nvSpPr>
          <p:cNvPr id="215053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chemeClr val="hlink"/>
                </a:solidFill>
                <a:ea typeface="文鼎中粗隸" pitchFamily="49" charset="-120"/>
              </a:rPr>
              <a:t>生活質素</a:t>
            </a:r>
          </a:p>
        </p:txBody>
      </p:sp>
      <p:sp>
        <p:nvSpPr>
          <p:cNvPr id="2150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300663"/>
            <a:ext cx="7772400" cy="990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zh-TW" sz="2800">
                <a:solidFill>
                  <a:schemeClr val="bg1"/>
                </a:solidFill>
                <a:latin typeface="文鼎中粗隸" pitchFamily="49" charset="-120"/>
                <a:ea typeface="文鼎中粗隸" pitchFamily="49" charset="-120"/>
              </a:rPr>
              <a:t>『</a:t>
            </a:r>
            <a:r>
              <a:rPr kumimoji="1" lang="zh-TW" altLang="en-US" sz="2800">
                <a:solidFill>
                  <a:schemeClr val="bg1"/>
                </a:solidFill>
                <a:latin typeface="文鼎中粗隸" pitchFamily="49" charset="-120"/>
                <a:ea typeface="文鼎中粗隸" pitchFamily="49" charset="-120"/>
              </a:rPr>
              <a:t>健康不單是沒有疾病 </a:t>
            </a:r>
            <a:r>
              <a:rPr kumimoji="1" lang="zh-TW" altLang="en-US" sz="2800">
                <a:solidFill>
                  <a:schemeClr val="bg1"/>
                </a:solidFill>
                <a:latin typeface="Times New Roman"/>
                <a:ea typeface="文鼎中粗隸" pitchFamily="49" charset="-120"/>
              </a:rPr>
              <a:t>…</a:t>
            </a:r>
            <a:r>
              <a:rPr kumimoji="1" lang="zh-TW" altLang="en-US" sz="2800">
                <a:solidFill>
                  <a:schemeClr val="bg1"/>
                </a:solidFill>
                <a:latin typeface="文鼎中粗隸" pitchFamily="49" charset="-120"/>
                <a:ea typeface="文鼎中粗隸" pitchFamily="49" charset="-120"/>
              </a:rPr>
              <a:t> 是身體, 精神及社交的康泰</a:t>
            </a:r>
            <a:r>
              <a:rPr lang="en-US" altLang="zh-TW" sz="2800">
                <a:solidFill>
                  <a:schemeClr val="bg1"/>
                </a:solidFill>
                <a:latin typeface="文鼎中粗隸" pitchFamily="49" charset="-120"/>
                <a:ea typeface="文鼎中粗隸" pitchFamily="49" charset="-120"/>
              </a:rPr>
              <a:t>』</a:t>
            </a:r>
            <a:r>
              <a:rPr lang="en-US" altLang="zh-TW">
                <a:solidFill>
                  <a:schemeClr val="bg1"/>
                </a:solidFill>
                <a:ea typeface="新細明體" pitchFamily="18" charset="-120"/>
              </a:rPr>
              <a:t> 				</a:t>
            </a:r>
            <a:r>
              <a:rPr lang="en-AU" altLang="en-US" sz="2000" b="1">
                <a:solidFill>
                  <a:schemeClr val="bg1"/>
                </a:solidFill>
                <a:latin typeface="文鼎中粗隸" pitchFamily="49" charset="-120"/>
                <a:ea typeface="文鼎中粗隸" pitchFamily="49" charset="-120"/>
              </a:rPr>
              <a:t>世界衛生組織</a:t>
            </a:r>
            <a:r>
              <a:rPr lang="zh-TW" altLang="zh-TW" sz="2000" b="1">
                <a:solidFill>
                  <a:schemeClr val="bg1"/>
                </a:solidFill>
                <a:latin typeface="文鼎中粗隸" pitchFamily="49" charset="-120"/>
                <a:ea typeface="文鼎中粗隸" pitchFamily="49" charset="-120"/>
              </a:rPr>
              <a:t>憲</a:t>
            </a:r>
            <a:r>
              <a:rPr lang="zh-TW" altLang="en-US" sz="2000" b="1">
                <a:solidFill>
                  <a:schemeClr val="bg1"/>
                </a:solidFill>
                <a:latin typeface="文鼎中粗隸" pitchFamily="49" charset="-120"/>
                <a:ea typeface="文鼎中粗隸" pitchFamily="49" charset="-120"/>
              </a:rPr>
              <a:t>章 </a:t>
            </a:r>
            <a:r>
              <a:rPr lang="en-US" altLang="zh-TW" sz="2000" b="1">
                <a:solidFill>
                  <a:schemeClr val="bg1"/>
                </a:solidFill>
                <a:latin typeface="文鼎中粗隸" pitchFamily="49" charset="-120"/>
                <a:ea typeface="文鼎中粗隸" pitchFamily="49" charset="-120"/>
              </a:rPr>
              <a:t>1970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66"/>
                </a:solidFill>
                <a:ea typeface="新細明體" pitchFamily="18" charset="-120"/>
              </a:rPr>
              <a:t>同理心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437063"/>
            <a:ext cx="77724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了解他人的感受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行為模仿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66"/>
                </a:solidFill>
                <a:ea typeface="新細明體" pitchFamily="18" charset="-120"/>
              </a:rPr>
              <a:t>同理心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源自杏仁核及其與視覺皮質的聯結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恆河猴的實驗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66"/>
                </a:solidFill>
                <a:ea typeface="新細明體" pitchFamily="18" charset="-120"/>
              </a:rPr>
              <a:t>利他主義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莫問鐘聲為誰而響，不是別人，正是為你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幫助自己，幫助別人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自他不二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bg1"/>
                </a:solidFill>
                <a:ea typeface="新細明體" pitchFamily="18" charset="-120"/>
              </a:rPr>
              <a:t>『</a:t>
            </a:r>
            <a:r>
              <a:rPr lang="zh-TW" altLang="en-US" sz="2000">
                <a:solidFill>
                  <a:schemeClr val="bg1"/>
                </a:solidFill>
                <a:ea typeface="新細明體" pitchFamily="18" charset="-120"/>
              </a:rPr>
              <a:t>應知由自利故能利他，非不能自利能利他</a:t>
            </a:r>
            <a:r>
              <a:rPr lang="en-US" altLang="zh-TW" sz="2000">
                <a:solidFill>
                  <a:schemeClr val="bg1"/>
                </a:solidFill>
                <a:ea typeface="新細明體" pitchFamily="18" charset="-120"/>
              </a:rPr>
              <a:t>』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bg1"/>
                </a:solidFill>
                <a:ea typeface="新細明體" pitchFamily="18" charset="-120"/>
              </a:rPr>
              <a:t>『</a:t>
            </a:r>
            <a:r>
              <a:rPr lang="zh-TW" altLang="en-US" sz="2000">
                <a:solidFill>
                  <a:schemeClr val="bg1"/>
                </a:solidFill>
                <a:ea typeface="新細明體" pitchFamily="18" charset="-120"/>
              </a:rPr>
              <a:t>應知由利他故能自利，非不能利他故能自利</a:t>
            </a:r>
            <a:r>
              <a:rPr lang="en-US" altLang="zh-TW" sz="2000">
                <a:solidFill>
                  <a:schemeClr val="bg1"/>
                </a:solidFill>
                <a:ea typeface="新細明體" pitchFamily="18" charset="-120"/>
              </a:rPr>
              <a:t>』</a:t>
            </a:r>
          </a:p>
          <a:p>
            <a:pPr>
              <a:lnSpc>
                <a:spcPct val="80000"/>
              </a:lnSpc>
            </a:pPr>
            <a:r>
              <a:rPr lang="en-US" altLang="zh-TW" sz="1400">
                <a:solidFill>
                  <a:schemeClr val="bg1"/>
                </a:solidFill>
                <a:ea typeface="新細明體" pitchFamily="18" charset="-120"/>
              </a:rPr>
              <a:t>《</a:t>
            </a:r>
            <a:r>
              <a:rPr lang="zh-TW" altLang="en-US" sz="1400">
                <a:solidFill>
                  <a:schemeClr val="bg1"/>
                </a:solidFill>
                <a:ea typeface="新細明體" pitchFamily="18" charset="-120"/>
              </a:rPr>
              <a:t>淨土論</a:t>
            </a:r>
            <a:r>
              <a:rPr lang="en-US" altLang="zh-TW" sz="1400">
                <a:solidFill>
                  <a:schemeClr val="bg1"/>
                </a:solidFill>
                <a:ea typeface="新細明體" pitchFamily="18" charset="-120"/>
              </a:rPr>
              <a:t>》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止觀</a:t>
            </a:r>
          </a:p>
        </p:txBody>
      </p:sp>
      <p:sp>
        <p:nvSpPr>
          <p:cNvPr id="90121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zh-TW" altLang="en-GB" sz="2000">
                <a:solidFill>
                  <a:schemeClr val="hlink"/>
                </a:solidFill>
                <a:ea typeface="新細明體" pitchFamily="18" charset="-120"/>
              </a:rPr>
              <a:t>「止」，梵語奢摩他</a:t>
            </a:r>
            <a:r>
              <a:rPr lang="en-GB" altLang="en-US" sz="2000">
                <a:solidFill>
                  <a:schemeClr val="hlink"/>
                </a:solidFill>
              </a:rPr>
              <a:t>、</a:t>
            </a:r>
            <a:r>
              <a:rPr lang="en-GB" altLang="zh-TW" sz="2000">
                <a:solidFill>
                  <a:schemeClr val="hlink"/>
                </a:solidFill>
                <a:ea typeface="新細明體" pitchFamily="18" charset="-120"/>
              </a:rPr>
              <a:t>Samatha</a:t>
            </a:r>
            <a:r>
              <a:rPr lang="zh-TW" altLang="en-GB" sz="2000">
                <a:solidFill>
                  <a:schemeClr val="hlink"/>
                </a:solidFill>
                <a:ea typeface="新細明體" pitchFamily="18" charset="-120"/>
              </a:rPr>
              <a:t>，是使心念集中於所觀察的對象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zh-TW" altLang="en-GB" sz="2000">
                <a:solidFill>
                  <a:schemeClr val="bg1"/>
                </a:solidFill>
                <a:ea typeface="新細明體" pitchFamily="18" charset="-120"/>
              </a:rPr>
              <a:t>「觀」，梵語毗缽舍那、</a:t>
            </a:r>
            <a:r>
              <a:rPr lang="en-GB" altLang="zh-TW" sz="2000">
                <a:solidFill>
                  <a:schemeClr val="bg1"/>
                </a:solidFill>
                <a:ea typeface="新細明體" pitchFamily="18" charset="-120"/>
              </a:rPr>
              <a:t>Vipasyana</a:t>
            </a:r>
            <a:r>
              <a:rPr lang="zh-TW" altLang="en-GB" sz="2000">
                <a:solidFill>
                  <a:schemeClr val="bg1"/>
                </a:solidFill>
                <a:ea typeface="新細明體" pitchFamily="18" charset="-120"/>
              </a:rPr>
              <a:t>，是在「止」的基礎上，以智慧思維抉擇真理</a:t>
            </a:r>
            <a:endParaRPr lang="zh-TW" altLang="en-US" sz="2000">
              <a:solidFill>
                <a:schemeClr val="bg1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禪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>
                <a:solidFill>
                  <a:schemeClr val="hlink"/>
                </a:solidFill>
                <a:ea typeface="新細明體" pitchFamily="18" charset="-120"/>
              </a:rPr>
              <a:t>「禪定」與「禪宗」</a:t>
            </a:r>
          </a:p>
          <a:p>
            <a:pPr>
              <a:lnSpc>
                <a:spcPct val="90000"/>
              </a:lnSpc>
            </a:pPr>
            <a:r>
              <a:rPr lang="zh-TW" altLang="en-US" sz="2800">
                <a:solidFill>
                  <a:schemeClr val="hlink"/>
                </a:solidFill>
                <a:ea typeface="新細明體" pitchFamily="18" charset="-120"/>
              </a:rPr>
              <a:t>「禪那」：即禪定；意譯思維修，靜慮；收攝散心，繫於一境，不令動搖，進而逹到三昧的境界（心意之自主與自由）</a:t>
            </a:r>
          </a:p>
          <a:p>
            <a:pPr>
              <a:lnSpc>
                <a:spcPct val="90000"/>
              </a:lnSpc>
            </a:pPr>
            <a:r>
              <a:rPr lang="zh-TW" altLang="en-US" sz="2800">
                <a:solidFill>
                  <a:schemeClr val="hlink"/>
                </a:solidFill>
                <a:ea typeface="新細明體" pitchFamily="18" charset="-120"/>
              </a:rPr>
              <a:t>禪：從禪出教</a:t>
            </a:r>
          </a:p>
          <a:p>
            <a:pPr>
              <a:lnSpc>
                <a:spcPct val="90000"/>
              </a:lnSpc>
            </a:pPr>
            <a:r>
              <a:rPr lang="zh-TW" altLang="en-US" sz="2800">
                <a:solidFill>
                  <a:schemeClr val="hlink"/>
                </a:solidFill>
                <a:ea typeface="新細明體" pitchFamily="18" charset="-120"/>
              </a:rPr>
              <a:t>三學：戒、定、慧</a:t>
            </a:r>
          </a:p>
          <a:p>
            <a:pPr>
              <a:lnSpc>
                <a:spcPct val="90000"/>
              </a:lnSpc>
            </a:pPr>
            <a:r>
              <a:rPr lang="zh-TW" altLang="en-US" sz="2800">
                <a:solidFill>
                  <a:schemeClr val="hlink"/>
                </a:solidFill>
                <a:ea typeface="新細明體" pitchFamily="18" charset="-120"/>
              </a:rPr>
              <a:t>止觀：「止」是「心一境性」，「觀」是「妙觀察慧」，；修止（奢摩他）可得定，修觀（毘鉢舍那）可以成慧</a:t>
            </a:r>
          </a:p>
        </p:txBody>
      </p:sp>
      <p:pic>
        <p:nvPicPr>
          <p:cNvPr id="69636" name="Picture 4" descr="a123500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5888"/>
            <a:ext cx="8001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 descr="hyousi-zen-2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66675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禪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內證與外證</a:t>
            </a:r>
          </a:p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說似一物即不中</a:t>
            </a:r>
          </a:p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言語道斷，心行處滅</a:t>
            </a:r>
          </a:p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乃至無有文字語言，是真入不二法門</a:t>
            </a:r>
          </a:p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唯佛與佛乃能相知</a:t>
            </a:r>
          </a:p>
        </p:txBody>
      </p:sp>
      <p:pic>
        <p:nvPicPr>
          <p:cNvPr id="59396" name="Picture 4" descr="medit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73238"/>
            <a:ext cx="91281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坐禪的效應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忍耐心的增強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意志力的堅固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思考力的增進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迅速地使頭腦府冷靜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情緒的安定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提高行動的興趣和效率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形成更圓滿的人格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2400">
                <a:solidFill>
                  <a:schemeClr val="bg1"/>
                </a:solidFill>
                <a:ea typeface="新細明體" pitchFamily="18" charset="-120"/>
              </a:rPr>
              <a:t>					</a:t>
            </a: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節錄自</a:t>
            </a:r>
            <a:r>
              <a:rPr lang="zh-TW" altLang="en-US" sz="1800" u="sng">
                <a:solidFill>
                  <a:schemeClr val="bg1"/>
                </a:solidFill>
                <a:ea typeface="新細明體" pitchFamily="18" charset="-120"/>
              </a:rPr>
              <a:t>佐藤幸治</a:t>
            </a:r>
            <a:r>
              <a:rPr lang="en-US" altLang="zh-TW" sz="1800">
                <a:solidFill>
                  <a:schemeClr val="bg1"/>
                </a:solidFill>
                <a:ea typeface="新細明體" pitchFamily="18" charset="-120"/>
              </a:rPr>
              <a:t>《</a:t>
            </a: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禪的效應</a:t>
            </a:r>
            <a:r>
              <a:rPr lang="en-US" altLang="zh-TW" sz="1800">
                <a:solidFill>
                  <a:schemeClr val="bg1"/>
                </a:solidFill>
                <a:ea typeface="新細明體" pitchFamily="18" charset="-120"/>
              </a:rPr>
              <a:t>》</a:t>
            </a:r>
          </a:p>
          <a:p>
            <a:endParaRPr lang="zh-TW" altLang="en-US">
              <a:solidFill>
                <a:schemeClr val="bg1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坐禪對身體的好處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神經過敏症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胃酸過多或過少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鼓腸疾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結核病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失眠症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消化不良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慢性胃下垂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胃、腸的蠕動過於緩慢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慢性便秘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下痢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膽結石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高血壓</a:t>
            </a:r>
          </a:p>
          <a:p>
            <a:pPr>
              <a:buFont typeface="Wingdings" pitchFamily="2" charset="2"/>
              <a:buNone/>
            </a:pPr>
            <a:r>
              <a:rPr lang="zh-TW" altLang="en-US" sz="2400">
                <a:solidFill>
                  <a:schemeClr val="bg1"/>
                </a:solidFill>
                <a:ea typeface="新細明體" pitchFamily="18" charset="-120"/>
              </a:rPr>
              <a:t>節錄自</a:t>
            </a:r>
            <a:r>
              <a:rPr lang="zh-TW" altLang="en-US" sz="2400" u="sng">
                <a:solidFill>
                  <a:schemeClr val="bg1"/>
                </a:solidFill>
                <a:ea typeface="新細明體" pitchFamily="18" charset="-120"/>
              </a:rPr>
              <a:t>長谷川卬三郎</a:t>
            </a:r>
            <a:r>
              <a:rPr lang="en-US" altLang="zh-TW" sz="2400">
                <a:solidFill>
                  <a:schemeClr val="bg1"/>
                </a:solidFill>
                <a:ea typeface="新細明體" pitchFamily="18" charset="-120"/>
              </a:rPr>
              <a:t>《</a:t>
            </a:r>
            <a:r>
              <a:rPr lang="zh-TW" altLang="en-US" sz="2400">
                <a:solidFill>
                  <a:schemeClr val="bg1"/>
                </a:solidFill>
                <a:ea typeface="新細明體" pitchFamily="18" charset="-120"/>
              </a:rPr>
              <a:t>新醫禪學</a:t>
            </a:r>
            <a:r>
              <a:rPr lang="en-US" altLang="zh-TW" sz="2400">
                <a:solidFill>
                  <a:schemeClr val="bg1"/>
                </a:solidFill>
                <a:ea typeface="新細明體" pitchFamily="18" charset="-120"/>
              </a:rPr>
              <a:t>》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禪與生活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王維</a:t>
            </a:r>
            <a:r>
              <a:rPr lang="en-US" altLang="zh-TW" sz="2800">
                <a:solidFill>
                  <a:schemeClr val="bg1"/>
                </a:solidFill>
                <a:ea typeface="新細明體" pitchFamily="18" charset="-120"/>
              </a:rPr>
              <a:t>《</a:t>
            </a: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終南別業</a:t>
            </a:r>
            <a:r>
              <a:rPr lang="en-US" altLang="zh-TW" sz="2800">
                <a:solidFill>
                  <a:schemeClr val="bg1"/>
                </a:solidFill>
                <a:ea typeface="新細明體" pitchFamily="18" charset="-120"/>
              </a:rPr>
              <a:t>》</a:t>
            </a:r>
          </a:p>
          <a:p>
            <a:pPr>
              <a:buFont typeface="Wingdings" pitchFamily="2" charset="2"/>
              <a:buNone/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	“中歲頗好道，晚家南山陲。 興來每獨往，勝事空自知。 行到水窮處，坐看雲起時。 偶然值林叟，談笑無還期 。”</a:t>
            </a:r>
          </a:p>
          <a:p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禪畫</a:t>
            </a:r>
          </a:p>
          <a:p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動禪</a:t>
            </a:r>
          </a:p>
          <a:p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生活禪</a:t>
            </a:r>
          </a:p>
          <a:p>
            <a:pPr>
              <a:buFont typeface="Wingdings" pitchFamily="2" charset="2"/>
              <a:buNone/>
            </a:pPr>
            <a:endParaRPr lang="en-US" altLang="zh-TW" sz="2800">
              <a:solidFill>
                <a:schemeClr val="bg1"/>
              </a:solidFill>
              <a:ea typeface="新細明體" pitchFamily="18" charset="-120"/>
            </a:endParaRPr>
          </a:p>
          <a:p>
            <a:endParaRPr lang="en-US" altLang="zh-TW">
              <a:solidFill>
                <a:schemeClr val="bg1"/>
              </a:solidFill>
              <a:ea typeface="新細明體" pitchFamily="18" charset="-120"/>
            </a:endParaRPr>
          </a:p>
          <a:p>
            <a:endParaRPr lang="en-US" altLang="zh-TW">
              <a:ea typeface="新細明體" pitchFamily="18" charset="-120"/>
            </a:endParaRPr>
          </a:p>
          <a:p>
            <a:endParaRPr lang="en-US" altLang="zh-TW">
              <a:ea typeface="新細明體" pitchFamily="18" charset="-120"/>
            </a:endParaRPr>
          </a:p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3995738" y="533400"/>
            <a:ext cx="1643062" cy="52863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TW" altLang="zh-TW" sz="2800" b="1">
                <a:solidFill>
                  <a:srgbClr val="00FFFF"/>
                </a:solidFill>
                <a:latin typeface="全真標準楷書" pitchFamily="49" charset="-120"/>
                <a:ea typeface="全真標準楷書" pitchFamily="49" charset="-120"/>
              </a:rPr>
              <a:t>外界影響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354013" y="1931988"/>
            <a:ext cx="2641600" cy="229711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3200" b="1">
                <a:solidFill>
                  <a:srgbClr val="FFFF00"/>
                </a:solidFill>
                <a:latin typeface="全真標準楷書" pitchFamily="49" charset="-120"/>
                <a:ea typeface="全真標準楷書" pitchFamily="49" charset="-120"/>
              </a:rPr>
              <a:t>客觀生活條例</a:t>
            </a:r>
            <a:endParaRPr lang="zh-TW" altLang="zh-TW" sz="2800" b="1">
              <a:solidFill>
                <a:srgbClr val="FFFF00"/>
              </a:solidFill>
              <a:latin typeface="全真標準楷書" pitchFamily="49" charset="-120"/>
              <a:ea typeface="全真標準楷書" pitchFamily="49" charset="-120"/>
            </a:endParaRP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身體, 物質, </a:t>
            </a: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社交, 情緒</a:t>
            </a: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個人發展, </a:t>
            </a: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活動</a:t>
            </a:r>
            <a:endParaRPr lang="zh-TW" altLang="zh-TW" sz="2800" b="1">
              <a:solidFill>
                <a:srgbClr val="66FF33"/>
              </a:solidFill>
              <a:latin typeface="全真標準楷書" pitchFamily="49" charset="-120"/>
              <a:ea typeface="全真標準楷書" pitchFamily="49" charset="-12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3505200" y="1931988"/>
            <a:ext cx="2362200" cy="229711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3200" b="1">
                <a:solidFill>
                  <a:srgbClr val="FFFF00"/>
                </a:solidFill>
                <a:latin typeface="全真標準楷書" pitchFamily="49" charset="-120"/>
                <a:ea typeface="全真標準楷書" pitchFamily="49" charset="-120"/>
              </a:rPr>
              <a:t>主觀感受</a:t>
            </a: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身體, 物質, </a:t>
            </a: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社交, 情緒</a:t>
            </a: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個人發展, </a:t>
            </a: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活動</a:t>
            </a:r>
            <a:endParaRPr lang="zh-TW" altLang="zh-TW" sz="2800" b="1">
              <a:solidFill>
                <a:srgbClr val="66FF33"/>
              </a:solidFill>
              <a:latin typeface="全真標準楷書" pitchFamily="49" charset="-120"/>
              <a:ea typeface="全真標準楷書" pitchFamily="49" charset="-120"/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6196013" y="1931988"/>
            <a:ext cx="2643187" cy="229711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3200" b="1">
                <a:solidFill>
                  <a:srgbClr val="FFFF00"/>
                </a:solidFill>
                <a:latin typeface="全真標準楷書" pitchFamily="49" charset="-120"/>
                <a:ea typeface="全真標準楷書" pitchFamily="49" charset="-120"/>
              </a:rPr>
              <a:t>價值觀, 期望</a:t>
            </a: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身體, 物質, </a:t>
            </a: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社交, 情緒</a:t>
            </a: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個人發展, </a:t>
            </a:r>
          </a:p>
          <a:p>
            <a:pPr algn="ctr" eaLnBrk="0" hangingPunct="0"/>
            <a:r>
              <a:rPr lang="zh-TW" altLang="en-US" sz="2800" b="1">
                <a:solidFill>
                  <a:srgbClr val="66FF33"/>
                </a:solidFill>
                <a:latin typeface="全真標準楷書" pitchFamily="49" charset="-120"/>
                <a:ea typeface="全真標準楷書" pitchFamily="49" charset="-120"/>
              </a:rPr>
              <a:t>活動</a:t>
            </a:r>
            <a:endParaRPr lang="zh-TW" altLang="zh-TW" sz="2800" b="1">
              <a:solidFill>
                <a:srgbClr val="66FF33"/>
              </a:solidFill>
              <a:latin typeface="全真標準楷書" pitchFamily="49" charset="-120"/>
              <a:ea typeface="全真標準楷書" pitchFamily="49" charset="-120"/>
            </a:endParaRP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3733800" y="4876800"/>
            <a:ext cx="1793875" cy="9556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2800" b="1">
                <a:solidFill>
                  <a:srgbClr val="FFFF00"/>
                </a:solidFill>
                <a:latin typeface="全真標準楷書" pitchFamily="49" charset="-120"/>
                <a:ea typeface="全真標準楷書" pitchFamily="49" charset="-120"/>
              </a:rPr>
              <a:t>綜合評定 </a:t>
            </a:r>
          </a:p>
          <a:p>
            <a:pPr eaLnBrk="0" hangingPunct="0"/>
            <a:r>
              <a:rPr lang="zh-TW" altLang="en-US" sz="2800" b="1">
                <a:solidFill>
                  <a:srgbClr val="FFFF00"/>
                </a:solidFill>
                <a:latin typeface="全真標準楷書" pitchFamily="49" charset="-120"/>
                <a:ea typeface="全真標準楷書" pitchFamily="49" charset="-120"/>
              </a:rPr>
              <a:t>生活質量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 flipH="1">
            <a:off x="2438400" y="1066800"/>
            <a:ext cx="142240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>
            <a:off x="5554663" y="1066800"/>
            <a:ext cx="142240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>
            <a:off x="2032000" y="4267200"/>
            <a:ext cx="947738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2" name="Line 10"/>
          <p:cNvSpPr>
            <a:spLocks noChangeShapeType="1"/>
          </p:cNvSpPr>
          <p:nvPr/>
        </p:nvSpPr>
        <p:spPr bwMode="auto">
          <a:xfrm>
            <a:off x="4538663" y="4267200"/>
            <a:ext cx="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3" name="Line 11"/>
          <p:cNvSpPr>
            <a:spLocks noChangeShapeType="1"/>
          </p:cNvSpPr>
          <p:nvPr/>
        </p:nvSpPr>
        <p:spPr bwMode="auto">
          <a:xfrm flipH="1">
            <a:off x="6230938" y="4267200"/>
            <a:ext cx="121920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474663" y="5822950"/>
            <a:ext cx="823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3600" b="1">
                <a:solidFill>
                  <a:srgbClr val="00FFFF"/>
                </a:solidFill>
                <a:latin typeface="全真標準楷書" pitchFamily="49" charset="-120"/>
                <a:ea typeface="全真標準楷書" pitchFamily="49" charset="-120"/>
              </a:rPr>
              <a:t>生活質素模型 </a:t>
            </a:r>
            <a:r>
              <a:rPr lang="zh-TW" altLang="zh-TW" sz="2000">
                <a:solidFill>
                  <a:srgbClr val="CC3300"/>
                </a:solidFill>
                <a:latin typeface="全真標準楷書" pitchFamily="49" charset="-120"/>
                <a:ea typeface="全真標準楷書" pitchFamily="49" charset="-120"/>
              </a:rPr>
              <a:t>(</a:t>
            </a:r>
            <a:r>
              <a:rPr lang="en-US" altLang="zh-TW" sz="2000">
                <a:solidFill>
                  <a:srgbClr val="CC3300"/>
                </a:solidFill>
                <a:latin typeface="全真標準楷書" pitchFamily="49" charset="-120"/>
                <a:ea typeface="全真標準楷書" pitchFamily="49" charset="-120"/>
              </a:rPr>
              <a:t>Schalock. 1996. Quality of Life Vol. 1)</a:t>
            </a:r>
            <a:endParaRPr lang="en-US" altLang="zh-TW">
              <a:solidFill>
                <a:srgbClr val="CC3300"/>
              </a:solidFill>
              <a:latin typeface="全真標準楷書" pitchFamily="49" charset="-120"/>
              <a:ea typeface="全真標準楷書" pitchFamily="49" charset="-120"/>
            </a:endParaRPr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>
            <a:off x="4605338" y="1066800"/>
            <a:ext cx="0" cy="838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lnSpc>
                <a:spcPct val="95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GB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念住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>
                <a:ea typeface="新細明體" pitchFamily="18" charset="-120"/>
              </a:rPr>
              <a:t>　</a:t>
            </a:r>
            <a:r>
              <a:rPr lang="en-US" altLang="zh-TW" sz="2800">
                <a:solidFill>
                  <a:schemeClr val="bg1"/>
                </a:solidFill>
                <a:ea typeface="新細明體" pitchFamily="18" charset="-120"/>
              </a:rPr>
              <a:t>RIGHT MINDFULNESS</a:t>
            </a:r>
          </a:p>
          <a:p>
            <a:pPr>
              <a:lnSpc>
                <a:spcPct val="9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正念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四念住</a:t>
            </a:r>
            <a:br>
              <a:rPr lang="zh-TW" altLang="en-US">
                <a:ea typeface="新細明體" pitchFamily="18" charset="-120"/>
              </a:rPr>
            </a:br>
            <a:r>
              <a:rPr lang="zh-TW" altLang="en-US">
                <a:ea typeface="新細明體" pitchFamily="18" charset="-120"/>
              </a:rPr>
              <a:t>身、受、心、法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419600"/>
            <a:ext cx="77724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600">
                <a:solidFill>
                  <a:schemeClr val="bg1"/>
                </a:solidFill>
                <a:ea typeface="新細明體" pitchFamily="18" charset="-120"/>
              </a:rPr>
              <a:t>『</a:t>
            </a:r>
            <a:r>
              <a:rPr lang="zh-TW" altLang="en-US" sz="1600">
                <a:solidFill>
                  <a:schemeClr val="bg1"/>
                </a:solidFill>
                <a:ea typeface="新細明體" pitchFamily="18" charset="-120"/>
              </a:rPr>
              <a:t>正身自重，一其心念，不顧聲色，善攝心法，住四念處</a:t>
            </a:r>
            <a:r>
              <a:rPr lang="en-US" altLang="zh-TW" sz="1600">
                <a:solidFill>
                  <a:schemeClr val="bg1"/>
                </a:solidFill>
                <a:ea typeface="新細明體" pitchFamily="18" charset="-120"/>
              </a:rPr>
              <a:t>』</a:t>
            </a:r>
          </a:p>
          <a:p>
            <a:pPr>
              <a:lnSpc>
                <a:spcPct val="80000"/>
              </a:lnSpc>
            </a:pPr>
            <a:r>
              <a:rPr lang="en-US" altLang="zh-TW" sz="1600">
                <a:solidFill>
                  <a:schemeClr val="bg1"/>
                </a:solidFill>
                <a:ea typeface="新細明體" pitchFamily="18" charset="-120"/>
              </a:rPr>
              <a:t>『</a:t>
            </a:r>
            <a:r>
              <a:rPr lang="zh-TW" altLang="en-US" sz="1600">
                <a:solidFill>
                  <a:schemeClr val="bg1"/>
                </a:solidFill>
                <a:ea typeface="新細明體" pitchFamily="18" charset="-120"/>
              </a:rPr>
              <a:t>身身觀念住，精勤方便，不放逸行，正智正念，寂定於心，乃至知身；受</a:t>
            </a:r>
            <a:r>
              <a:rPr lang="en-US" altLang="zh-TW" sz="1600">
                <a:solidFill>
                  <a:schemeClr val="bg1"/>
                </a:solidFill>
                <a:ea typeface="新細明體" pitchFamily="18" charset="-120"/>
              </a:rPr>
              <a:t>、</a:t>
            </a:r>
            <a:r>
              <a:rPr lang="zh-TW" altLang="en-US" sz="1600">
                <a:solidFill>
                  <a:schemeClr val="bg1"/>
                </a:solidFill>
                <a:ea typeface="新細明體" pitchFamily="18" charset="-120"/>
              </a:rPr>
              <a:t>心</a:t>
            </a:r>
            <a:r>
              <a:rPr lang="en-US" altLang="zh-TW" sz="1600">
                <a:solidFill>
                  <a:schemeClr val="bg1"/>
                </a:solidFill>
                <a:ea typeface="新細明體" pitchFamily="18" charset="-120"/>
              </a:rPr>
              <a:t>、</a:t>
            </a:r>
            <a:r>
              <a:rPr lang="zh-TW" altLang="en-US" sz="1600">
                <a:solidFill>
                  <a:schemeClr val="bg1"/>
                </a:solidFill>
                <a:ea typeface="新細明體" pitchFamily="18" charset="-120"/>
              </a:rPr>
              <a:t>法法觀念住，精勤方便，不放逸行，正智正念，寂定於心，乃至知法</a:t>
            </a:r>
            <a:r>
              <a:rPr lang="en-US" altLang="zh-TW" sz="1600">
                <a:solidFill>
                  <a:schemeClr val="bg1"/>
                </a:solidFill>
                <a:ea typeface="新細明體" pitchFamily="18" charset="-120"/>
              </a:rPr>
              <a:t>』</a:t>
            </a:r>
          </a:p>
          <a:p>
            <a:pPr>
              <a:lnSpc>
                <a:spcPct val="80000"/>
              </a:lnSpc>
            </a:pPr>
            <a:r>
              <a:rPr lang="en-US" altLang="zh-TW" sz="1400">
                <a:solidFill>
                  <a:schemeClr val="bg1"/>
                </a:solidFill>
                <a:ea typeface="新細明體" pitchFamily="18" charset="-120"/>
              </a:rPr>
              <a:t>《</a:t>
            </a:r>
            <a:r>
              <a:rPr lang="zh-TW" altLang="en-US" sz="1400">
                <a:solidFill>
                  <a:schemeClr val="bg1"/>
                </a:solidFill>
                <a:ea typeface="新細明體" pitchFamily="18" charset="-120"/>
              </a:rPr>
              <a:t>雜阿含經</a:t>
            </a:r>
            <a:r>
              <a:rPr lang="en-US" altLang="zh-TW" sz="1400">
                <a:solidFill>
                  <a:schemeClr val="bg1"/>
                </a:solidFill>
                <a:ea typeface="新細明體" pitchFamily="18" charset="-120"/>
              </a:rPr>
              <a:t>》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專注覺察：正念的修習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萬物靜觀皆自得</a:t>
            </a:r>
          </a:p>
          <a:p>
            <a:r>
              <a:rPr lang="zh-TW" altLang="en-US">
                <a:solidFill>
                  <a:srgbClr val="CC3300"/>
                </a:solidFill>
                <a:ea typeface="新細明體" pitchFamily="18" charset="-120"/>
              </a:rPr>
              <a:t>安住當下</a:t>
            </a:r>
          </a:p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念住，心繫念在某一境界上而使分明現前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772400" cy="1206500"/>
          </a:xfrm>
        </p:spPr>
        <p:txBody>
          <a:bodyPr/>
          <a:lstStyle/>
          <a:p>
            <a:r>
              <a:rPr lang="zh-TW" altLang="en-US">
                <a:solidFill>
                  <a:schemeClr val="accent2"/>
                </a:solidFill>
                <a:ea typeface="文鼎粗行楷" pitchFamily="49" charset="-120"/>
              </a:rPr>
              <a:t>覺察呼吸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無論你在那裡，呼吸與你時刻相伴，專注於呼吸，可把你帶回當下－此時此地</a:t>
            </a:r>
          </a:p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基本要訣：頭、頸、背部保持垂直，以挻直莊嚴的姿勢，反映內在自主、耐心和覺察的態度</a:t>
            </a:r>
          </a:p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練習時可坐在椅子上或地上</a:t>
            </a: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323850" y="1484313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29" name="Picture 5" descr="breath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191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66"/>
                </a:solidFill>
                <a:ea typeface="新細明體" pitchFamily="18" charset="-120"/>
              </a:rPr>
              <a:t>慈心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0000D4"/>
                </a:solidFill>
                <a:ea typeface="新細明體" pitchFamily="18" charset="-120"/>
              </a:rPr>
              <a:t>寛恕</a:t>
            </a:r>
          </a:p>
          <a:p>
            <a:r>
              <a:rPr lang="zh-TW" altLang="en-US">
                <a:solidFill>
                  <a:srgbClr val="0000D4"/>
                </a:solidFill>
                <a:ea typeface="新細明體" pitchFamily="18" charset="-120"/>
              </a:rPr>
              <a:t>無瞋</a:t>
            </a:r>
          </a:p>
          <a:p>
            <a:r>
              <a:rPr lang="zh-TW" altLang="en-US">
                <a:solidFill>
                  <a:srgbClr val="0000D4"/>
                </a:solidFill>
                <a:ea typeface="新細明體" pitchFamily="18" charset="-120"/>
              </a:rPr>
              <a:t>慈為與樂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339933"/>
                </a:solidFill>
                <a:ea typeface="文鼎粗隸" pitchFamily="49" charset="-120"/>
              </a:rPr>
              <a:t>無量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>
                <a:solidFill>
                  <a:srgbClr val="0000D4"/>
                </a:solidFill>
                <a:ea typeface="新細明體" pitchFamily="18" charset="-120"/>
              </a:rPr>
              <a:t>無限量</a:t>
            </a:r>
          </a:p>
          <a:p>
            <a:pPr>
              <a:lnSpc>
                <a:spcPct val="90000"/>
              </a:lnSpc>
            </a:pPr>
            <a:r>
              <a:rPr lang="zh-TW" altLang="en-US" sz="2800">
                <a:solidFill>
                  <a:srgbClr val="0000D4"/>
                </a:solidFill>
                <a:ea typeface="新細明體" pitchFamily="18" charset="-120"/>
              </a:rPr>
              <a:t>心念的擴展</a:t>
            </a:r>
          </a:p>
          <a:p>
            <a:pPr>
              <a:lnSpc>
                <a:spcPct val="90000"/>
              </a:lnSpc>
            </a:pPr>
            <a:r>
              <a:rPr lang="zh-TW" altLang="en-US" sz="2800">
                <a:solidFill>
                  <a:srgbClr val="0000D4"/>
                </a:solidFill>
                <a:ea typeface="新細明體" pitchFamily="18" charset="-120"/>
              </a:rPr>
              <a:t>願我</a:t>
            </a:r>
            <a:r>
              <a:rPr lang="en-US" altLang="zh-TW" sz="2800">
                <a:solidFill>
                  <a:srgbClr val="0000D4"/>
                </a:solidFill>
                <a:latin typeface="Arial"/>
                <a:ea typeface="新細明體" pitchFamily="18" charset="-120"/>
              </a:rPr>
              <a:t>…</a:t>
            </a:r>
            <a:r>
              <a:rPr lang="zh-TW" altLang="en-US" sz="2800">
                <a:solidFill>
                  <a:srgbClr val="0000D4"/>
                </a:solidFill>
                <a:ea typeface="新細明體" pitchFamily="18" charset="-120"/>
              </a:rPr>
              <a:t>我的至親</a:t>
            </a:r>
            <a:r>
              <a:rPr lang="en-US" altLang="zh-TW" sz="2800">
                <a:solidFill>
                  <a:srgbClr val="0000D4"/>
                </a:solidFill>
                <a:latin typeface="Arial"/>
                <a:ea typeface="新細明體" pitchFamily="18" charset="-120"/>
              </a:rPr>
              <a:t>…</a:t>
            </a:r>
            <a:r>
              <a:rPr lang="zh-TW" altLang="en-US" sz="2800">
                <a:solidFill>
                  <a:srgbClr val="0000D4"/>
                </a:solidFill>
                <a:ea typeface="新細明體" pitchFamily="18" charset="-120"/>
              </a:rPr>
              <a:t>朋友</a:t>
            </a:r>
            <a:r>
              <a:rPr lang="en-US" altLang="zh-TW" sz="2800">
                <a:solidFill>
                  <a:srgbClr val="0000D4"/>
                </a:solidFill>
                <a:latin typeface="Arial"/>
                <a:ea typeface="新細明體" pitchFamily="18" charset="-120"/>
              </a:rPr>
              <a:t>…</a:t>
            </a:r>
            <a:r>
              <a:rPr lang="zh-TW" altLang="en-US" sz="2800">
                <a:solidFill>
                  <a:srgbClr val="0000D4"/>
                </a:solidFill>
                <a:ea typeface="新細明體" pitchFamily="18" charset="-120"/>
              </a:rPr>
              <a:t>各界人士</a:t>
            </a:r>
            <a:r>
              <a:rPr lang="en-US" altLang="zh-TW" sz="2800">
                <a:solidFill>
                  <a:srgbClr val="0000D4"/>
                </a:solidFill>
                <a:latin typeface="Arial"/>
                <a:ea typeface="新細明體" pitchFamily="18" charset="-120"/>
              </a:rPr>
              <a:t>…</a:t>
            </a:r>
            <a:r>
              <a:rPr lang="zh-TW" altLang="en-US" sz="2800">
                <a:solidFill>
                  <a:srgbClr val="0000D4"/>
                </a:solidFill>
                <a:ea typeface="新細明體" pitchFamily="18" charset="-120"/>
              </a:rPr>
              <a:t>敵人</a:t>
            </a:r>
          </a:p>
        </p:txBody>
      </p:sp>
      <p:pic>
        <p:nvPicPr>
          <p:cNvPr id="151556" name="Picture 4" descr="4d76f208020000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68638"/>
            <a:ext cx="12287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  <a:ea typeface="新細明體" pitchFamily="18" charset="-120"/>
              </a:rPr>
              <a:t>慈心襌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zh-TW" altLang="en-US" sz="2400">
                <a:solidFill>
                  <a:srgbClr val="0000D4"/>
                </a:solidFill>
                <a:ea typeface="新細明體" pitchFamily="18" charset="-120"/>
              </a:rPr>
              <a:t>十二門禪中之四禪也。一慈無量心，能與樂之心也。</a:t>
            </a:r>
            <a:r>
              <a:rPr lang="en-US" altLang="zh-TW" sz="2400">
                <a:solidFill>
                  <a:srgbClr val="0000D4"/>
                </a:solidFill>
                <a:ea typeface="新細明體" pitchFamily="18" charset="-120"/>
              </a:rPr>
              <a:t>…</a:t>
            </a:r>
            <a:r>
              <a:rPr lang="zh-TW" altLang="en-US" sz="2400">
                <a:solidFill>
                  <a:srgbClr val="0000D4"/>
                </a:solidFill>
                <a:ea typeface="新細明體" pitchFamily="18" charset="-120"/>
              </a:rPr>
              <a:t>此四心普緣無量眾生，引無量之福故名無量心。又平等利一切眾生，故名等心。此四心依四禪定而修之，修之，則得生色界之梵天，故云四梵行。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  <a:ea typeface="文鼎粗隸" pitchFamily="49" charset="-120"/>
              </a:rPr>
              <a:t>慈心襌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0000D4"/>
                </a:solidFill>
                <a:ea typeface="新細明體" pitchFamily="18" charset="-120"/>
              </a:rPr>
              <a:t>「初生慈願，唯及親族知識。慈心轉廣，怨親同等皆見得樂。是慈禪定增長成就故，悲、喜、捨心亦如是。」 </a:t>
            </a:r>
            <a:r>
              <a:rPr lang="en-US" altLang="zh-TW" sz="2000">
                <a:solidFill>
                  <a:srgbClr val="0000D4"/>
                </a:solidFill>
                <a:ea typeface="新細明體" pitchFamily="18" charset="-120"/>
              </a:rPr>
              <a:t>《</a:t>
            </a:r>
            <a:r>
              <a:rPr lang="zh-TW" altLang="en-US" sz="2000">
                <a:solidFill>
                  <a:srgbClr val="0000D4"/>
                </a:solidFill>
                <a:ea typeface="新細明體" pitchFamily="18" charset="-120"/>
              </a:rPr>
              <a:t>大智度論</a:t>
            </a:r>
            <a:r>
              <a:rPr lang="en-US" altLang="zh-TW" sz="2000">
                <a:solidFill>
                  <a:srgbClr val="0000D4"/>
                </a:solidFill>
                <a:ea typeface="新細明體" pitchFamily="18" charset="-120"/>
              </a:rPr>
              <a:t>》</a:t>
            </a:r>
            <a:r>
              <a:rPr lang="en-US" altLang="zh-TW">
                <a:solidFill>
                  <a:srgbClr val="0000D4"/>
                </a:solidFill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66"/>
                </a:solidFill>
                <a:ea typeface="新細明體" pitchFamily="18" charset="-120"/>
              </a:rPr>
              <a:t>慈心襌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hlink"/>
                </a:solidFill>
                <a:ea typeface="新細明體" pitchFamily="18" charset="-120"/>
              </a:rPr>
              <a:t>願我</a:t>
            </a:r>
            <a:r>
              <a:rPr lang="en-US" altLang="zh-TW" sz="2800">
                <a:solidFill>
                  <a:schemeClr val="hlink"/>
                </a:solidFill>
                <a:latin typeface="Arial"/>
                <a:ea typeface="新細明體" pitchFamily="18" charset="-120"/>
              </a:rPr>
              <a:t>…</a:t>
            </a:r>
            <a:r>
              <a:rPr lang="zh-TW" altLang="en-US" sz="2800">
                <a:solidFill>
                  <a:schemeClr val="hlink"/>
                </a:solidFill>
                <a:ea typeface="新細明體" pitchFamily="18" charset="-120"/>
              </a:rPr>
              <a:t>我的至親</a:t>
            </a:r>
            <a:r>
              <a:rPr lang="en-US" altLang="zh-TW" sz="2800">
                <a:solidFill>
                  <a:schemeClr val="hlink"/>
                </a:solidFill>
                <a:latin typeface="Arial"/>
                <a:ea typeface="新細明體" pitchFamily="18" charset="-120"/>
              </a:rPr>
              <a:t>…</a:t>
            </a:r>
            <a:r>
              <a:rPr lang="zh-TW" altLang="en-US" sz="2800">
                <a:solidFill>
                  <a:schemeClr val="hlink"/>
                </a:solidFill>
                <a:ea typeface="新細明體" pitchFamily="18" charset="-120"/>
              </a:rPr>
              <a:t>朋友</a:t>
            </a:r>
            <a:r>
              <a:rPr lang="en-US" altLang="zh-TW" sz="2800">
                <a:solidFill>
                  <a:schemeClr val="hlink"/>
                </a:solidFill>
                <a:latin typeface="Arial"/>
                <a:ea typeface="新細明體" pitchFamily="18" charset="-120"/>
              </a:rPr>
              <a:t>…</a:t>
            </a:r>
            <a:r>
              <a:rPr lang="zh-TW" altLang="en-US" sz="2800">
                <a:solidFill>
                  <a:schemeClr val="hlink"/>
                </a:solidFill>
                <a:ea typeface="新細明體" pitchFamily="18" charset="-120"/>
              </a:rPr>
              <a:t>各界人士</a:t>
            </a:r>
            <a:r>
              <a:rPr lang="en-US" altLang="zh-TW" sz="2800">
                <a:solidFill>
                  <a:schemeClr val="hlink"/>
                </a:solidFill>
                <a:latin typeface="Arial"/>
                <a:ea typeface="新細明體" pitchFamily="18" charset="-120"/>
              </a:rPr>
              <a:t>…</a:t>
            </a:r>
            <a:r>
              <a:rPr lang="zh-TW" altLang="en-US" sz="2800">
                <a:solidFill>
                  <a:schemeClr val="hlink"/>
                </a:solidFill>
                <a:ea typeface="新細明體" pitchFamily="18" charset="-120"/>
              </a:rPr>
              <a:t>敵人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rgbClr val="0000D4"/>
                </a:solidFill>
                <a:ea typeface="新細明體" pitchFamily="18" charset="-120"/>
              </a:rPr>
              <a:t>願眾生無敵意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rgbClr val="0000D4"/>
                </a:solidFill>
                <a:ea typeface="新細明體" pitchFamily="18" charset="-120"/>
              </a:rPr>
              <a:t>願眾生無仇恨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rgbClr val="0000D4"/>
                </a:solidFill>
                <a:ea typeface="新細明體" pitchFamily="18" charset="-120"/>
              </a:rPr>
              <a:t>願眾生身心無礙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rgbClr val="0000D4"/>
                </a:solidFill>
                <a:ea typeface="新細明體" pitchFamily="18" charset="-120"/>
              </a:rPr>
              <a:t>願眾生喜樂自在</a:t>
            </a:r>
          </a:p>
        </p:txBody>
      </p:sp>
      <p:pic>
        <p:nvPicPr>
          <p:cNvPr id="153604" name="Picture 4" descr="medit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91281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慈定</a:t>
            </a:r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solidFill>
                  <a:schemeClr val="bg1"/>
                </a:solidFill>
                <a:ea typeface="新細明體" pitchFamily="18" charset="-120"/>
              </a:rPr>
              <a:t>『</a:t>
            </a:r>
            <a:r>
              <a:rPr lang="zh-TW" altLang="en-US" sz="2400">
                <a:solidFill>
                  <a:schemeClr val="bg1"/>
                </a:solidFill>
                <a:ea typeface="新細明體" pitchFamily="18" charset="-120"/>
              </a:rPr>
              <a:t>住慈定者，刀</a:t>
            </a:r>
            <a:r>
              <a:rPr lang="en-US" altLang="zh-TW" sz="2400">
                <a:solidFill>
                  <a:schemeClr val="bg1"/>
                </a:solidFill>
                <a:ea typeface="新細明體" pitchFamily="18" charset="-120"/>
              </a:rPr>
              <a:t>、</a:t>
            </a:r>
            <a:r>
              <a:rPr lang="zh-TW" altLang="en-US" sz="2400">
                <a:solidFill>
                  <a:schemeClr val="bg1"/>
                </a:solidFill>
                <a:ea typeface="新細明體" pitchFamily="18" charset="-120"/>
              </a:rPr>
              <a:t>毒</a:t>
            </a:r>
            <a:r>
              <a:rPr lang="en-US" altLang="zh-TW" sz="2400">
                <a:solidFill>
                  <a:schemeClr val="bg1"/>
                </a:solidFill>
                <a:ea typeface="新細明體" pitchFamily="18" charset="-120"/>
              </a:rPr>
              <a:t>、</a:t>
            </a:r>
            <a:r>
              <a:rPr lang="zh-TW" altLang="en-US" sz="2400">
                <a:solidFill>
                  <a:schemeClr val="bg1"/>
                </a:solidFill>
                <a:ea typeface="新細明體" pitchFamily="18" charset="-120"/>
              </a:rPr>
              <a:t>水</a:t>
            </a:r>
            <a:r>
              <a:rPr lang="en-US" altLang="zh-TW" sz="2400">
                <a:solidFill>
                  <a:schemeClr val="bg1"/>
                </a:solidFill>
                <a:ea typeface="新細明體" pitchFamily="18" charset="-120"/>
              </a:rPr>
              <a:t>、</a:t>
            </a:r>
            <a:r>
              <a:rPr lang="zh-TW" altLang="en-US" sz="2400">
                <a:solidFill>
                  <a:schemeClr val="bg1"/>
                </a:solidFill>
                <a:ea typeface="新細明體" pitchFamily="18" charset="-120"/>
              </a:rPr>
              <a:t>火皆不能害。必致無災横而命終。</a:t>
            </a:r>
            <a:r>
              <a:rPr lang="en-US" altLang="zh-TW" sz="2400">
                <a:solidFill>
                  <a:schemeClr val="bg1"/>
                </a:solidFill>
                <a:ea typeface="新細明體" pitchFamily="18" charset="-120"/>
              </a:rPr>
              <a:t>』</a:t>
            </a:r>
            <a:endParaRPr lang="en-US" altLang="zh-TW" sz="1400">
              <a:solidFill>
                <a:schemeClr val="bg1"/>
              </a:solidFill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1400">
                <a:solidFill>
                  <a:schemeClr val="bg1"/>
                </a:solidFill>
                <a:ea typeface="新細明體" pitchFamily="18" charset="-120"/>
              </a:rPr>
              <a:t>《</a:t>
            </a:r>
            <a:r>
              <a:rPr lang="zh-TW" altLang="en-US" sz="1400">
                <a:solidFill>
                  <a:schemeClr val="bg1"/>
                </a:solidFill>
                <a:ea typeface="新細明體" pitchFamily="18" charset="-120"/>
              </a:rPr>
              <a:t>阿毘達磨大毘婆沙論</a:t>
            </a:r>
            <a:r>
              <a:rPr lang="en-US" altLang="zh-TW" sz="1400">
                <a:solidFill>
                  <a:schemeClr val="bg1"/>
                </a:solidFill>
                <a:ea typeface="新細明體" pitchFamily="18" charset="-120"/>
              </a:rPr>
              <a:t>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心隨境轉 </a:t>
            </a:r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境隨心轉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solidFill>
                  <a:srgbClr val="CC3300"/>
                </a:solidFill>
                <a:ea typeface="新細明體" pitchFamily="18" charset="-120"/>
              </a:rPr>
              <a:t>『</a:t>
            </a:r>
            <a:r>
              <a:rPr lang="zh-TW" altLang="en-US">
                <a:solidFill>
                  <a:srgbClr val="CC3300"/>
                </a:solidFill>
                <a:ea typeface="新細明體" pitchFamily="18" charset="-120"/>
              </a:rPr>
              <a:t>開心又過一日，唔開心又過一日，所以應該開心地生活</a:t>
            </a:r>
            <a:r>
              <a:rPr lang="en-US" altLang="zh-TW">
                <a:solidFill>
                  <a:srgbClr val="CC3300"/>
                </a:solidFill>
                <a:ea typeface="新細明體" pitchFamily="18" charset="-120"/>
              </a:rPr>
              <a:t>…』 </a:t>
            </a:r>
            <a:endParaRPr lang="zh-TW" altLang="en-US">
              <a:solidFill>
                <a:srgbClr val="CC3300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五停心觀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solidFill>
                  <a:schemeClr val="bg1"/>
                </a:solidFill>
                <a:ea typeface="新細明體" pitchFamily="18" charset="-120"/>
              </a:rPr>
              <a:t>『</a:t>
            </a:r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修慈悲觀以對治瞋</a:t>
            </a:r>
            <a:r>
              <a:rPr lang="en-US" altLang="zh-TW">
                <a:solidFill>
                  <a:schemeClr val="bg1"/>
                </a:solidFill>
                <a:ea typeface="新細明體" pitchFamily="18" charset="-120"/>
              </a:rPr>
              <a:t>』</a:t>
            </a:r>
            <a:endParaRPr lang="zh-TW" altLang="en-US">
              <a:solidFill>
                <a:schemeClr val="bg1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CC0000"/>
                </a:solidFill>
                <a:ea typeface="新細明體" pitchFamily="18" charset="-120"/>
              </a:rPr>
              <a:t>善待自己　善待別人</a:t>
            </a:r>
            <a:br>
              <a:rPr lang="zh-TW" altLang="en-US">
                <a:solidFill>
                  <a:srgbClr val="CC0000"/>
                </a:solidFill>
                <a:ea typeface="新細明體" pitchFamily="18" charset="-120"/>
              </a:rPr>
            </a:br>
            <a:r>
              <a:rPr lang="zh-TW" altLang="en-US">
                <a:solidFill>
                  <a:srgbClr val="0000D4"/>
                </a:solidFill>
                <a:ea typeface="新細明體" pitchFamily="18" charset="-120"/>
              </a:rPr>
              <a:t>日行一善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663300"/>
                </a:solidFill>
                <a:ea typeface="文鼎中粗隸" pitchFamily="49" charset="-120"/>
              </a:rPr>
              <a:t>心理教育　每日一事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絶不殺生</a:t>
            </a: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止持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  <a:ea typeface="新細明體" pitchFamily="18" charset="-120"/>
              </a:rPr>
              <a:t>布施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作持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解困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對治我執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喜悅的共嗚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福德增長</a:t>
            </a:r>
          </a:p>
          <a:p>
            <a:pPr>
              <a:lnSpc>
                <a:spcPct val="80000"/>
              </a:lnSpc>
            </a:pPr>
            <a:endParaRPr lang="zh-TW" altLang="en-US" sz="2800">
              <a:solidFill>
                <a:schemeClr val="bg1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  <a:ea typeface="新細明體" pitchFamily="18" charset="-120"/>
              </a:rPr>
              <a:t>布施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FF9900"/>
                </a:solidFill>
                <a:ea typeface="新細明體" pitchFamily="18" charset="-120"/>
              </a:rPr>
              <a:t>財施　</a:t>
            </a:r>
            <a:r>
              <a:rPr lang="zh-TW" altLang="en-US">
                <a:solidFill>
                  <a:srgbClr val="008000"/>
                </a:solidFill>
                <a:ea typeface="新細明體" pitchFamily="18" charset="-120"/>
              </a:rPr>
              <a:t>法施　</a:t>
            </a:r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無畏施</a:t>
            </a:r>
          </a:p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大施　</a:t>
            </a:r>
            <a:r>
              <a:rPr lang="zh-TW" altLang="en-US">
                <a:solidFill>
                  <a:schemeClr val="accent2"/>
                </a:solidFill>
                <a:ea typeface="新細明體" pitchFamily="18" charset="-120"/>
              </a:rPr>
              <a:t>第一義施</a:t>
            </a:r>
          </a:p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無緣布施　</a:t>
            </a:r>
            <a:r>
              <a:rPr lang="zh-TW" altLang="en-US">
                <a:solidFill>
                  <a:srgbClr val="008000"/>
                </a:solidFill>
                <a:ea typeface="新細明體" pitchFamily="18" charset="-120"/>
              </a:rPr>
              <a:t>三輪體空</a:t>
            </a:r>
          </a:p>
        </p:txBody>
      </p:sp>
      <p:pic>
        <p:nvPicPr>
          <p:cNvPr id="126980" name="Picture 4" descr="blood_donation0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6953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1" name="Picture 5" descr="donation-bod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05038"/>
            <a:ext cx="8953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 descr="4006_b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84538"/>
            <a:ext cx="8096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00"/>
                </a:solidFill>
                <a:ea typeface="新細明體" pitchFamily="18" charset="-120"/>
              </a:rPr>
              <a:t>化瞋為慈  喜樂自在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663300"/>
                </a:solidFill>
                <a:ea typeface="文鼎中粗隸" pitchFamily="49" charset="-120"/>
              </a:rPr>
              <a:t>心的運動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正語、正業、正命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「戒律」的重要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在家戒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出家戒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solidFill>
                  <a:schemeClr val="bg1"/>
                </a:solidFill>
                <a:ea typeface="新細明體" pitchFamily="18" charset="-120"/>
              </a:rPr>
              <a:t>菩薩戒</a:t>
            </a:r>
          </a:p>
          <a:p>
            <a:pPr>
              <a:lnSpc>
                <a:spcPct val="80000"/>
              </a:lnSpc>
            </a:pPr>
            <a:endParaRPr lang="zh-TW" altLang="en-US" sz="2800">
              <a:solidFill>
                <a:schemeClr val="bg1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00FF"/>
                </a:solidFill>
                <a:ea typeface="新細明體" pitchFamily="18" charset="-120"/>
              </a:rPr>
              <a:t>四大菩薩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orient="vert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zh-TW" altLang="en-US" sz="4800">
              <a:solidFill>
                <a:srgbClr val="008000"/>
              </a:solidFill>
              <a:ea typeface="新細明體" pitchFamily="18" charset="-120"/>
            </a:endParaRPr>
          </a:p>
          <a:p>
            <a:pPr algn="ctr">
              <a:buFont typeface="Wingdings" pitchFamily="2" charset="2"/>
              <a:buNone/>
            </a:pPr>
            <a:endParaRPr lang="zh-TW" altLang="en-US" sz="4800">
              <a:solidFill>
                <a:srgbClr val="008000"/>
              </a:solidFill>
              <a:ea typeface="新細明體" pitchFamily="18" charset="-120"/>
            </a:endParaRPr>
          </a:p>
          <a:p>
            <a:pPr algn="ctr">
              <a:buFont typeface="Wingdings" pitchFamily="2" charset="2"/>
              <a:buNone/>
            </a:pPr>
            <a:r>
              <a:rPr lang="zh-TW" altLang="en-US" sz="4800">
                <a:solidFill>
                  <a:srgbClr val="008000"/>
                </a:solidFill>
                <a:ea typeface="新細明體" pitchFamily="18" charset="-120"/>
              </a:rPr>
              <a:t>大悲觀世音菩薩</a:t>
            </a:r>
          </a:p>
        </p:txBody>
      </p:sp>
      <p:pic>
        <p:nvPicPr>
          <p:cNvPr id="55300" name="Picture 4" descr="楊枝觀音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700213"/>
            <a:ext cx="2613025" cy="4205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『</a:t>
            </a:r>
            <a:r>
              <a:rPr lang="zh-TW" altLang="en-US">
                <a:ea typeface="新細明體" pitchFamily="18" charset="-120"/>
              </a:rPr>
              <a:t>慈悲即觀音</a:t>
            </a:r>
            <a:r>
              <a:rPr lang="en-US" altLang="zh-TW">
                <a:ea typeface="新細明體" pitchFamily="18" charset="-120"/>
              </a:rPr>
              <a:t>』</a:t>
            </a:r>
            <a:r>
              <a:rPr lang="en-US" altLang="zh-TW" sz="2000">
                <a:ea typeface="新細明體" pitchFamily="18" charset="-120"/>
              </a:rPr>
              <a:t>《</a:t>
            </a:r>
            <a:r>
              <a:rPr lang="zh-TW" altLang="en-US" sz="2000">
                <a:ea typeface="新細明體" pitchFamily="18" charset="-120"/>
              </a:rPr>
              <a:t>六袓壇經</a:t>
            </a:r>
            <a:r>
              <a:rPr lang="en-US" altLang="zh-TW" sz="2000">
                <a:ea typeface="新細明體" pitchFamily="18" charset="-120"/>
              </a:rPr>
              <a:t>》</a:t>
            </a:r>
            <a:endParaRPr lang="zh-TW" altLang="en-US">
              <a:ea typeface="新細明體" pitchFamily="18" charset="-12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念咒</a:t>
            </a:r>
            <a:r>
              <a:rPr lang="en-US" altLang="zh-TW">
                <a:solidFill>
                  <a:schemeClr val="hlink"/>
                </a:solidFill>
                <a:ea typeface="新細明體" pitchFamily="18" charset="-120"/>
              </a:rPr>
              <a:t>…</a:t>
            </a:r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大悲咒</a:t>
            </a:r>
            <a:r>
              <a:rPr lang="en-US" altLang="zh-TW">
                <a:solidFill>
                  <a:schemeClr val="hlink"/>
                </a:solidFill>
                <a:ea typeface="新細明體" pitchFamily="18" charset="-120"/>
              </a:rPr>
              <a:t>…</a:t>
            </a:r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六字大明咒</a:t>
            </a:r>
            <a:r>
              <a:rPr lang="en-US" altLang="zh-TW">
                <a:solidFill>
                  <a:schemeClr val="hlink"/>
                </a:solidFill>
                <a:ea typeface="新細明體" pitchFamily="18" charset="-120"/>
              </a:rPr>
              <a:t>…</a:t>
            </a:r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修心修褔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應化身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solidFill>
                  <a:schemeClr val="hlink"/>
                </a:solidFill>
                <a:ea typeface="新細明體" pitchFamily="18" charset="-120"/>
              </a:rPr>
              <a:t>『</a:t>
            </a:r>
            <a:r>
              <a:rPr lang="zh-TW" altLang="en-US" sz="2400">
                <a:solidFill>
                  <a:schemeClr val="hlink"/>
                </a:solidFill>
                <a:ea typeface="新細明體" pitchFamily="18" charset="-120"/>
              </a:rPr>
              <a:t>以大慈悲觀察一切苦惱眾生，示應化身，廻入生死園，煩惱林中，遊戲神通</a:t>
            </a:r>
            <a:r>
              <a:rPr lang="en-US" altLang="zh-TW" sz="2400">
                <a:solidFill>
                  <a:schemeClr val="hlink"/>
                </a:solidFill>
                <a:ea typeface="新細明體" pitchFamily="18" charset="-120"/>
              </a:rPr>
              <a:t>』</a:t>
            </a:r>
          </a:p>
          <a:p>
            <a:pPr>
              <a:lnSpc>
                <a:spcPct val="90000"/>
              </a:lnSpc>
            </a:pPr>
            <a:r>
              <a:rPr lang="en-US" altLang="zh-TW" sz="1400">
                <a:solidFill>
                  <a:schemeClr val="hlink"/>
                </a:solidFill>
                <a:ea typeface="新細明體" pitchFamily="18" charset="-120"/>
              </a:rPr>
              <a:t>《</a:t>
            </a:r>
            <a:r>
              <a:rPr lang="zh-TW" altLang="en-US" sz="1400">
                <a:solidFill>
                  <a:schemeClr val="hlink"/>
                </a:solidFill>
                <a:ea typeface="新細明體" pitchFamily="18" charset="-120"/>
              </a:rPr>
              <a:t>淨土論</a:t>
            </a:r>
            <a:r>
              <a:rPr lang="en-US" altLang="zh-TW" sz="1400">
                <a:solidFill>
                  <a:schemeClr val="hlink"/>
                </a:solidFill>
                <a:ea typeface="新細明體" pitchFamily="18" charset="-120"/>
              </a:rPr>
              <a:t>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樂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FF3300"/>
                </a:solidFill>
                <a:ea typeface="新細明體" pitchFamily="18" charset="-120"/>
              </a:rPr>
              <a:t>外樂		內樂		法樂樂</a:t>
            </a:r>
          </a:p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天樂		禪樂		涅槃樂</a:t>
            </a:r>
            <a:r>
              <a:rPr lang="zh-TW" altLang="en-US">
                <a:ea typeface="新細明體" pitchFamily="18" charset="-120"/>
              </a:rPr>
              <a:t>	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416550" y="2852738"/>
            <a:ext cx="282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1"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3059113" y="2636838"/>
            <a:ext cx="3335337" cy="27511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folHlink">
                    <a:alpha val="49001"/>
                  </a:schemeClr>
                </a:solidFill>
                <a:latin typeface="文鼎勘亭流"/>
              </a:rPr>
              <a:t>樂</a:t>
            </a:r>
            <a:endParaRPr lang="en-US" sz="3600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chemeClr val="folHlink">
                  <a:alpha val="49001"/>
                </a:schemeClr>
              </a:solidFill>
              <a:latin typeface="文鼎勘亭流"/>
            </a:endParaRPr>
          </a:p>
        </p:txBody>
      </p:sp>
      <p:pic>
        <p:nvPicPr>
          <p:cNvPr id="98310" name="Picture 6" descr="happiness_curv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11811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十二功德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800">
                <a:solidFill>
                  <a:schemeClr val="hlink"/>
                </a:solidFill>
                <a:ea typeface="新細明體" pitchFamily="18" charset="-120"/>
              </a:rPr>
              <a:t>『</a:t>
            </a:r>
            <a:r>
              <a:rPr lang="zh-TW" altLang="en-US" sz="1800">
                <a:solidFill>
                  <a:schemeClr val="hlink"/>
                </a:solidFill>
                <a:ea typeface="新細明體" pitchFamily="18" charset="-120"/>
              </a:rPr>
              <a:t>眠於安樂，醒於安樂，不作惡夢，為人人所愛，也為非人所愛，眾神守護，火</a:t>
            </a:r>
            <a:r>
              <a:rPr lang="en-US" altLang="zh-TW" sz="1800">
                <a:solidFill>
                  <a:schemeClr val="hlink"/>
                </a:solidFill>
                <a:ea typeface="新細明體" pitchFamily="18" charset="-120"/>
              </a:rPr>
              <a:t>、</a:t>
            </a:r>
            <a:r>
              <a:rPr lang="zh-TW" altLang="en-US" sz="1800">
                <a:solidFill>
                  <a:schemeClr val="hlink"/>
                </a:solidFill>
                <a:ea typeface="新細明體" pitchFamily="18" charset="-120"/>
              </a:rPr>
              <a:t>毒</a:t>
            </a:r>
            <a:r>
              <a:rPr lang="en-US" altLang="zh-TW" sz="1800">
                <a:solidFill>
                  <a:schemeClr val="hlink"/>
                </a:solidFill>
                <a:ea typeface="新細明體" pitchFamily="18" charset="-120"/>
              </a:rPr>
              <a:t>、</a:t>
            </a:r>
            <a:r>
              <a:rPr lang="zh-TW" altLang="en-US" sz="1800">
                <a:solidFill>
                  <a:schemeClr val="hlink"/>
                </a:solidFill>
                <a:ea typeface="新細明體" pitchFamily="18" charset="-120"/>
              </a:rPr>
              <a:t>刀所不能傷</a:t>
            </a:r>
            <a:r>
              <a:rPr lang="en-US" altLang="zh-TW" sz="1800">
                <a:solidFill>
                  <a:schemeClr val="hlink"/>
                </a:solidFill>
                <a:ea typeface="新細明體" pitchFamily="18" charset="-120"/>
              </a:rPr>
              <a:t>。</a:t>
            </a:r>
            <a:r>
              <a:rPr lang="zh-TW" altLang="en-US" sz="1800">
                <a:solidFill>
                  <a:schemeClr val="hlink"/>
                </a:solidFill>
                <a:ea typeface="新細明體" pitchFamily="18" charset="-120"/>
              </a:rPr>
              <a:t>心即統一</a:t>
            </a:r>
            <a:r>
              <a:rPr lang="en-US" altLang="zh-TW" sz="1800">
                <a:solidFill>
                  <a:schemeClr val="hlink"/>
                </a:solidFill>
                <a:ea typeface="新細明體" pitchFamily="18" charset="-120"/>
              </a:rPr>
              <a:t>，</a:t>
            </a:r>
            <a:r>
              <a:rPr lang="zh-TW" altLang="en-US" sz="1800">
                <a:solidFill>
                  <a:schemeClr val="hlink"/>
                </a:solidFill>
                <a:ea typeface="新細明體" pitchFamily="18" charset="-120"/>
              </a:rPr>
              <a:t>顏色清淨，臨終不昏迷</a:t>
            </a:r>
            <a:r>
              <a:rPr lang="en-US" altLang="zh-TW" sz="1800">
                <a:solidFill>
                  <a:schemeClr val="hlink"/>
                </a:solidFill>
                <a:ea typeface="新細明體" pitchFamily="18" charset="-120"/>
              </a:rPr>
              <a:t>。</a:t>
            </a:r>
            <a:r>
              <a:rPr lang="zh-TW" altLang="en-US" sz="1800">
                <a:solidFill>
                  <a:schemeClr val="hlink"/>
                </a:solidFill>
                <a:ea typeface="新細明體" pitchFamily="18" charset="-120"/>
              </a:rPr>
              <a:t>縱然不達最上，必至梵天界</a:t>
            </a:r>
            <a:r>
              <a:rPr lang="en-US" altLang="zh-TW" sz="1800">
                <a:solidFill>
                  <a:schemeClr val="hlink"/>
                </a:solidFill>
                <a:ea typeface="新細明體" pitchFamily="18" charset="-120"/>
              </a:rPr>
              <a:t>』</a:t>
            </a:r>
          </a:p>
          <a:p>
            <a:pPr>
              <a:lnSpc>
                <a:spcPct val="80000"/>
              </a:lnSpc>
            </a:pPr>
            <a:r>
              <a:rPr lang="en-US" altLang="zh-TW" sz="1400">
                <a:solidFill>
                  <a:schemeClr val="hlink"/>
                </a:solidFill>
                <a:ea typeface="新細明體" pitchFamily="18" charset="-120"/>
              </a:rPr>
              <a:t>《</a:t>
            </a:r>
            <a:r>
              <a:rPr lang="zh-TW" altLang="en-US" sz="1400">
                <a:solidFill>
                  <a:schemeClr val="hlink"/>
                </a:solidFill>
                <a:ea typeface="新細明體" pitchFamily="18" charset="-120"/>
              </a:rPr>
              <a:t>彌蘭王之問</a:t>
            </a:r>
            <a:r>
              <a:rPr lang="en-US" altLang="zh-TW" sz="1400">
                <a:solidFill>
                  <a:schemeClr val="hlink"/>
                </a:solidFill>
                <a:ea typeface="新細明體" pitchFamily="18" charset="-120"/>
              </a:rPr>
              <a:t>》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新細明體" pitchFamily="18" charset="-120"/>
              </a:rPr>
              <a:t>情緒</a:t>
            </a:r>
            <a:r>
              <a:rPr lang="zh-TW" altLang="en-US">
                <a:ea typeface="新細明體" pitchFamily="18" charset="-120"/>
              </a:rPr>
              <a:t>病</a:t>
            </a:r>
            <a:r>
              <a:rPr lang="zh-TW" altLang="en-US" b="1">
                <a:ea typeface="新細明體" pitchFamily="18" charset="-120"/>
              </a:rPr>
              <a:t>測量</a:t>
            </a:r>
            <a:r>
              <a:rPr lang="zh-TW" altLang="en-US">
                <a:ea typeface="新細明體" pitchFamily="18" charset="-120"/>
              </a:rPr>
              <a:t>法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2519362" cy="3700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在過去四星期，您是否經常有右列表中四個或以上的徵狀 </a:t>
            </a:r>
          </a:p>
          <a:p>
            <a:pPr>
              <a:lnSpc>
                <a:spcPct val="80000"/>
              </a:lnSpc>
            </a:pP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在過去四星期，您是否受到上述四個彧以上的徵狀帶來困擾 </a:t>
            </a:r>
          </a:p>
          <a:p>
            <a:pPr>
              <a:lnSpc>
                <a:spcPct val="80000"/>
              </a:lnSpc>
            </a:pP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在過去四星期，您的社會功能</a:t>
            </a:r>
            <a:r>
              <a:rPr lang="en-US" altLang="zh-TW" sz="1800">
                <a:solidFill>
                  <a:schemeClr val="bg1"/>
                </a:solidFill>
                <a:ea typeface="新細明體" pitchFamily="18" charset="-120"/>
              </a:rPr>
              <a:t>(</a:t>
            </a: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例如</a:t>
            </a:r>
            <a:r>
              <a:rPr lang="en-US" altLang="zh-TW" sz="1800">
                <a:solidFill>
                  <a:schemeClr val="bg1"/>
                </a:solidFill>
                <a:ea typeface="新細明體" pitchFamily="18" charset="-120"/>
              </a:rPr>
              <a:t>:</a:t>
            </a: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工作</a:t>
            </a:r>
            <a:r>
              <a:rPr lang="en-US" altLang="zh-TW" sz="1800">
                <a:solidFill>
                  <a:schemeClr val="bg1"/>
                </a:solidFill>
                <a:ea typeface="新細明體" pitchFamily="18" charset="-120"/>
              </a:rPr>
              <a:t>/</a:t>
            </a: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社交</a:t>
            </a:r>
            <a:r>
              <a:rPr lang="en-US" altLang="zh-TW" sz="1800">
                <a:solidFill>
                  <a:schemeClr val="bg1"/>
                </a:solidFill>
                <a:ea typeface="新細明體" pitchFamily="18" charset="-120"/>
              </a:rPr>
              <a:t>/ </a:t>
            </a:r>
            <a:br>
              <a:rPr lang="en-US" altLang="zh-TW" sz="1800">
                <a:solidFill>
                  <a:schemeClr val="bg1"/>
                </a:solidFill>
                <a:ea typeface="新細明體" pitchFamily="18" charset="-120"/>
              </a:rPr>
            </a:b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家庭關係</a:t>
            </a:r>
            <a:r>
              <a:rPr lang="en-US" altLang="zh-TW" sz="1800">
                <a:solidFill>
                  <a:schemeClr val="bg1"/>
                </a:solidFill>
                <a:ea typeface="新細明體" pitchFamily="18" charset="-120"/>
              </a:rPr>
              <a:t>/</a:t>
            </a: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處理家務等</a:t>
            </a:r>
            <a:r>
              <a:rPr lang="en-US" altLang="zh-TW" sz="1800">
                <a:solidFill>
                  <a:schemeClr val="bg1"/>
                </a:solidFill>
                <a:ea typeface="新細明體" pitchFamily="18" charset="-120"/>
              </a:rPr>
              <a:t>)</a:t>
            </a:r>
            <a:r>
              <a:rPr lang="zh-TW" altLang="en-US" sz="1800">
                <a:solidFill>
                  <a:schemeClr val="bg1"/>
                </a:solidFill>
                <a:ea typeface="新細明體" pitchFamily="18" charset="-120"/>
              </a:rPr>
              <a:t>是否受到上述四個或以上的徵狀帶來影響</a:t>
            </a:r>
            <a:r>
              <a:rPr lang="zh-TW" altLang="en-US" sz="2000">
                <a:solidFill>
                  <a:schemeClr val="bg1"/>
                </a:solidFill>
                <a:ea typeface="新細明體" pitchFamily="18" charset="-120"/>
              </a:rPr>
              <a:t> </a:t>
            </a:r>
          </a:p>
        </p:txBody>
      </p:sp>
      <p:graphicFrame>
        <p:nvGraphicFramePr>
          <p:cNvPr id="71716" name="Group 36"/>
          <p:cNvGraphicFramePr>
            <a:graphicFrameLocks noGrp="1"/>
          </p:cNvGraphicFramePr>
          <p:nvPr>
            <p:ph sz="half" idx="2"/>
          </p:nvPr>
        </p:nvGraphicFramePr>
        <p:xfrm>
          <a:off x="3665538" y="1600200"/>
          <a:ext cx="5326062" cy="3821113"/>
        </p:xfrm>
        <a:graphic>
          <a:graphicData uri="http://schemas.openxmlformats.org/drawingml/2006/table">
            <a:tbl>
              <a:tblPr/>
              <a:tblGrid>
                <a:gridCol w="2087562"/>
                <a:gridCol w="3238500"/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身體方面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精神方面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頭痛 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心情煩躁，易發脾氣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失眠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精神緊張，難以鬆弛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身體虛弱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情緒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低落，提不起勁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胸口翳悶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腦海裡不停想著不愉快的事情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腸胃不適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覺得自己冇用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疲倦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精神難以集中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多夢，睡醒後好像沒睡過一樣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覺得將來無乜希望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週身骨痛 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覺得唔想做人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常見的情緒病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ea typeface="新細明體" pitchFamily="18" charset="-120"/>
              </a:rPr>
              <a:t>憂慮症狀</a:t>
            </a:r>
            <a:r>
              <a:rPr lang="zh-TW" altLang="en-US">
                <a:solidFill>
                  <a:srgbClr val="CC3300"/>
                </a:solidFill>
                <a:ea typeface="新細明體" pitchFamily="18" charset="-120"/>
              </a:rPr>
              <a:t>患者持續對生活感到憂慮，甚至難以控制自己的思想。終日坐立不安、失眠及工作效率下降</a:t>
            </a:r>
          </a:p>
          <a:p>
            <a:r>
              <a:rPr lang="zh-TW" altLang="en-US" b="1">
                <a:solidFill>
                  <a:schemeClr val="bg1"/>
                </a:solidFill>
                <a:ea typeface="新細明體" pitchFamily="18" charset="-120"/>
              </a:rPr>
              <a:t>心情惡劣</a:t>
            </a:r>
            <a:r>
              <a:rPr lang="zh-TW" altLang="en-US">
                <a:solidFill>
                  <a:srgbClr val="CC3300"/>
                </a:solidFill>
                <a:ea typeface="新細明體" pitchFamily="18" charset="-120"/>
              </a:rPr>
              <a:t>患者持續對生活感到抑鬱、煩躁或對事情失去興趣。久而久之更會覺得做人 沒有意義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正念減壓課程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1400" b="1">
                <a:solidFill>
                  <a:srgbClr val="CC3300"/>
                </a:solidFill>
                <a:ea typeface="新細明體" pitchFamily="18" charset="-120"/>
              </a:rPr>
              <a:t>「正念減壓療程」立意在輔助</a:t>
            </a:r>
            <a:r>
              <a:rPr lang="en-US" altLang="zh-TW" sz="1400" b="1">
                <a:solidFill>
                  <a:srgbClr val="CC3300"/>
                </a:solidFill>
                <a:ea typeface="新細明體" pitchFamily="18" charset="-120"/>
              </a:rPr>
              <a:t>(</a:t>
            </a:r>
            <a:r>
              <a:rPr lang="zh-TW" altLang="en-US" sz="1400" b="1">
                <a:solidFill>
                  <a:srgbClr val="CC3300"/>
                </a:solidFill>
                <a:ea typeface="新細明體" pitchFamily="18" charset="-120"/>
              </a:rPr>
              <a:t>而非取代</a:t>
            </a:r>
            <a:r>
              <a:rPr lang="en-US" altLang="zh-TW" sz="1400" b="1">
                <a:solidFill>
                  <a:srgbClr val="CC3300"/>
                </a:solidFill>
                <a:ea typeface="新細明體" pitchFamily="18" charset="-120"/>
              </a:rPr>
              <a:t>)</a:t>
            </a:r>
            <a:r>
              <a:rPr lang="zh-TW" altLang="en-US" sz="1400" b="1">
                <a:solidFill>
                  <a:srgbClr val="CC3300"/>
                </a:solidFill>
                <a:ea typeface="新細明體" pitchFamily="18" charset="-120"/>
              </a:rPr>
              <a:t>一般的醫療行為，其目的乃在教導病患運用自己內在的身心力量，為自己的身心健康積極地做一些他人無法替代的事</a:t>
            </a:r>
            <a:r>
              <a:rPr lang="en-US" altLang="zh-TW" sz="1400" b="1">
                <a:solidFill>
                  <a:srgbClr val="CC3300"/>
                </a:solidFill>
                <a:ea typeface="新細明體" pitchFamily="18" charset="-120"/>
              </a:rPr>
              <a:t>——</a:t>
            </a:r>
            <a:r>
              <a:rPr lang="zh-TW" altLang="en-US" sz="1400" b="1">
                <a:solidFill>
                  <a:srgbClr val="CC3300"/>
                </a:solidFill>
                <a:ea typeface="新細明體" pitchFamily="18" charset="-120"/>
              </a:rPr>
              <a:t>培育正念。參與療程的病患通常各自患有不同的生理或心理疾病，包含頭痛、高血壓、背痛、心臟病、癌症、愛滋病、氣喘、長期性疼痛、肌纖維酸瘤、皮膚病、與壓力有關的腸胃病、睡眠失調、焦慮與恐慌症等等。</a:t>
            </a:r>
            <a:r>
              <a:rPr lang="zh-TW" altLang="en-US" sz="1400">
                <a:solidFill>
                  <a:srgbClr val="CC3300"/>
                </a:solidFill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>
                <a:ea typeface="新細明體" pitchFamily="18" charset="-120"/>
              </a:rPr>
              <a:t>正念認知療法</a:t>
            </a:r>
            <a:r>
              <a:rPr lang="zh-TW" altLang="en-US">
                <a:ea typeface="新細明體" pitchFamily="18" charset="-120"/>
              </a:rPr>
              <a:t> 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1800" b="1">
                <a:solidFill>
                  <a:srgbClr val="CC3300"/>
                </a:solidFill>
                <a:ea typeface="新細明體" pitchFamily="18" charset="-120"/>
              </a:rPr>
              <a:t>「正念認知療法」所針對的病患，是曾患過一次以上的抑鬱症，但接受藥物治療後已經康復的患者。正念認知療法與正念減壓療程的主要差異在於，前者增加一部分「認知行為療法」</a:t>
            </a:r>
            <a:r>
              <a:rPr lang="en-US" altLang="zh-TW" sz="1800" b="1">
                <a:solidFill>
                  <a:srgbClr val="CC3300"/>
                </a:solidFill>
                <a:ea typeface="新細明體" pitchFamily="18" charset="-120"/>
              </a:rPr>
              <a:t>(CBT)</a:t>
            </a:r>
            <a:r>
              <a:rPr lang="zh-TW" altLang="en-US" sz="1800" b="1">
                <a:solidFill>
                  <a:srgbClr val="CC3300"/>
                </a:solidFill>
                <a:ea typeface="新細明體" pitchFamily="18" charset="-120"/>
              </a:rPr>
              <a:t>對抑鬱症病患的訓練內容</a:t>
            </a:r>
            <a:r>
              <a:rPr lang="zh-TW" altLang="en-US" sz="1800">
                <a:solidFill>
                  <a:srgbClr val="CC3300"/>
                </a:solidFill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>
                <a:solidFill>
                  <a:schemeClr val="hlink"/>
                </a:solidFill>
                <a:ea typeface="新細明體" pitchFamily="18" charset="-120"/>
              </a:rPr>
              <a:t>《</a:t>
            </a:r>
            <a:r>
              <a:rPr lang="zh-TW" altLang="en-US" sz="3200">
                <a:solidFill>
                  <a:schemeClr val="hlink"/>
                </a:solidFill>
                <a:ea typeface="新細明體" pitchFamily="18" charset="-120"/>
              </a:rPr>
              <a:t>諸佛世尊，皆出人間，非由天而得也</a:t>
            </a:r>
            <a:r>
              <a:rPr lang="en-US" altLang="zh-TW" sz="3200">
                <a:solidFill>
                  <a:schemeClr val="hlink"/>
                </a:solidFill>
                <a:ea typeface="新細明體" pitchFamily="18" charset="-120"/>
              </a:rPr>
              <a:t>》</a:t>
            </a:r>
            <a:br>
              <a:rPr lang="en-US" altLang="zh-TW" sz="320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3200">
                <a:solidFill>
                  <a:srgbClr val="CC3300"/>
                </a:solidFill>
                <a:ea typeface="新細明體" pitchFamily="18" charset="-120"/>
              </a:rPr>
              <a:t>《</a:t>
            </a:r>
            <a:r>
              <a:rPr lang="zh-TW" altLang="en-US" sz="3200">
                <a:solidFill>
                  <a:srgbClr val="CC3300"/>
                </a:solidFill>
                <a:ea typeface="新細明體" pitchFamily="18" charset="-120"/>
              </a:rPr>
              <a:t>我亦是人數</a:t>
            </a:r>
            <a:r>
              <a:rPr lang="en-US" altLang="zh-TW" sz="3200">
                <a:solidFill>
                  <a:srgbClr val="CC3300"/>
                </a:solidFill>
                <a:ea typeface="新細明體" pitchFamily="18" charset="-120"/>
              </a:rPr>
              <a:t>》</a:t>
            </a:r>
            <a:r>
              <a:rPr lang="en-US" altLang="zh-TW">
                <a:ea typeface="新細明體" pitchFamily="18" charset="-120"/>
              </a:rPr>
              <a:t>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《</a:t>
            </a:r>
            <a:r>
              <a:rPr lang="zh-TW" altLang="en-US">
                <a:solidFill>
                  <a:srgbClr val="006600"/>
                </a:solidFill>
                <a:ea typeface="新細明體" pitchFamily="18" charset="-120"/>
              </a:rPr>
              <a:t>增一阿含經</a:t>
            </a:r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》</a:t>
            </a:r>
            <a:r>
              <a:rPr lang="en-US" altLang="zh-TW"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GB">
                <a:solidFill>
                  <a:srgbClr val="FF3300"/>
                </a:solidFill>
                <a:ea typeface="新細明體" pitchFamily="18" charset="-120"/>
              </a:rPr>
              <a:t>人間佛陀</a:t>
            </a:r>
            <a:endParaRPr lang="zh-TW" altLang="en-US">
              <a:solidFill>
                <a:srgbClr val="FF3300"/>
              </a:solidFill>
              <a:ea typeface="新細明體" pitchFamily="18" charset="-120"/>
            </a:endParaRPr>
          </a:p>
        </p:txBody>
      </p:sp>
      <p:pic>
        <p:nvPicPr>
          <p:cNvPr id="96259" name="Picture 3" descr="佛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81300"/>
            <a:ext cx="27940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離苦得樂  解脫自在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hlink"/>
                </a:solidFill>
                <a:ea typeface="新細明體" pitchFamily="18" charset="-120"/>
              </a:rPr>
              <a:t>智慧所生之樂</a:t>
            </a:r>
          </a:p>
          <a:p>
            <a:r>
              <a:rPr lang="zh-TW" altLang="en-US">
                <a:solidFill>
                  <a:srgbClr val="800000"/>
                </a:solidFill>
                <a:ea typeface="文鼎粗行楷" pitchFamily="49" charset="-120"/>
              </a:rPr>
              <a:t>不為苦而悲，不為樂而喜，</a:t>
            </a:r>
            <a:br>
              <a:rPr lang="zh-TW" altLang="en-US">
                <a:solidFill>
                  <a:srgbClr val="800000"/>
                </a:solidFill>
                <a:ea typeface="文鼎粗行楷" pitchFamily="49" charset="-120"/>
              </a:rPr>
            </a:br>
            <a:r>
              <a:rPr lang="zh-TW" altLang="en-US">
                <a:solidFill>
                  <a:srgbClr val="800000"/>
                </a:solidFill>
                <a:ea typeface="文鼎粗行楷" pitchFamily="49" charset="-120"/>
              </a:rPr>
              <a:t>非無苦無樂，無執著苦樂。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WordArt 2"/>
          <p:cNvSpPr>
            <a:spLocks noChangeArrowheads="1" noChangeShapeType="1" noTextEdit="1"/>
          </p:cNvSpPr>
          <p:nvPr/>
        </p:nvSpPr>
        <p:spPr bwMode="auto">
          <a:xfrm>
            <a:off x="3276600" y="2636838"/>
            <a:ext cx="2833688" cy="269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7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文鼎勘亭流"/>
              </a:rPr>
              <a:t>完</a:t>
            </a:r>
            <a:endParaRPr lang="en-US" sz="72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文鼎勘亭流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做個開心快活人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  <a:ea typeface="新細明體" pitchFamily="18" charset="-120"/>
              </a:rPr>
              <a:t>佛教「慈無量心」的修習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六欲</a:t>
            </a:r>
          </a:p>
        </p:txBody>
      </p:sp>
      <p:sp>
        <p:nvSpPr>
          <p:cNvPr id="102403" name="Oval 3"/>
          <p:cNvSpPr>
            <a:spLocks noChangeArrowheads="1"/>
          </p:cNvSpPr>
          <p:nvPr>
            <p:ph type="body" idx="1"/>
          </p:nvPr>
        </p:nvSpPr>
        <p:spPr>
          <a:xfrm>
            <a:off x="2124075" y="2133600"/>
            <a:ext cx="1870075" cy="1868488"/>
          </a:xfrm>
          <a:prstGeom prst="ellipse">
            <a:avLst/>
          </a:prstGeom>
          <a:solidFill>
            <a:srgbClr val="CCCCFF">
              <a:alpha val="50000"/>
            </a:srgbClr>
          </a:solidFill>
          <a:ln w="12700">
            <a:solidFill>
              <a:srgbClr val="9900CC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6000" b="1">
                <a:solidFill>
                  <a:srgbClr val="FF0000"/>
                </a:solidFill>
                <a:ea typeface="新細明體" pitchFamily="18" charset="-120"/>
              </a:rPr>
              <a:t>意</a:t>
            </a:r>
            <a:r>
              <a:rPr lang="zh-TW" altLang="en-US">
                <a:ea typeface="新細明體" pitchFamily="18" charset="-120"/>
              </a:rPr>
              <a:t>  </a:t>
            </a:r>
          </a:p>
        </p:txBody>
      </p:sp>
      <p:sp>
        <p:nvSpPr>
          <p:cNvPr id="102404" name="Oval 4"/>
          <p:cNvSpPr>
            <a:spLocks noChangeArrowheads="1"/>
          </p:cNvSpPr>
          <p:nvPr/>
        </p:nvSpPr>
        <p:spPr bwMode="auto">
          <a:xfrm>
            <a:off x="3419475" y="1196975"/>
            <a:ext cx="1870075" cy="1709738"/>
          </a:xfrm>
          <a:prstGeom prst="ellipse">
            <a:avLst/>
          </a:prstGeom>
          <a:solidFill>
            <a:srgbClr val="CCCCFF">
              <a:alpha val="50000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6000" b="1">
                <a:solidFill>
                  <a:srgbClr val="CC3300"/>
                </a:solidFill>
                <a:ea typeface="新細明體" pitchFamily="18" charset="-120"/>
              </a:rPr>
              <a:t>眼</a:t>
            </a:r>
            <a:r>
              <a:rPr lang="zh-TW" altLang="en-US">
                <a:ea typeface="新細明體" pitchFamily="18" charset="-120"/>
              </a:rPr>
              <a:t>  </a:t>
            </a:r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2124075" y="3644900"/>
            <a:ext cx="1870075" cy="1709738"/>
          </a:xfrm>
          <a:prstGeom prst="ellipse">
            <a:avLst/>
          </a:prstGeom>
          <a:solidFill>
            <a:srgbClr val="CCCCFF">
              <a:alpha val="50000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6000" b="1">
                <a:solidFill>
                  <a:schemeClr val="bg2"/>
                </a:solidFill>
                <a:ea typeface="新細明體" pitchFamily="18" charset="-120"/>
              </a:rPr>
              <a:t>身</a:t>
            </a:r>
            <a:r>
              <a:rPr lang="zh-TW" altLang="en-US">
                <a:ea typeface="新細明體" pitchFamily="18" charset="-120"/>
              </a:rPr>
              <a:t> </a:t>
            </a:r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3492500" y="4221163"/>
            <a:ext cx="1870075" cy="1709737"/>
          </a:xfrm>
          <a:prstGeom prst="ellipse">
            <a:avLst/>
          </a:prstGeom>
          <a:solidFill>
            <a:srgbClr val="CCCCFF">
              <a:alpha val="50000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6000">
                <a:solidFill>
                  <a:srgbClr val="000000"/>
                </a:solidFill>
                <a:ea typeface="新細明體" pitchFamily="18" charset="-120"/>
              </a:rPr>
              <a:t>舌</a:t>
            </a:r>
            <a:r>
              <a:rPr lang="zh-TW" altLang="en-US">
                <a:ea typeface="新細明體" pitchFamily="18" charset="-120"/>
              </a:rPr>
              <a:t>  </a:t>
            </a:r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4932363" y="3429000"/>
            <a:ext cx="1870075" cy="1709738"/>
          </a:xfrm>
          <a:prstGeom prst="ellipse">
            <a:avLst/>
          </a:prstGeom>
          <a:solidFill>
            <a:srgbClr val="CCCCFF">
              <a:alpha val="50000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>
                <a:ea typeface="新細明體" pitchFamily="18" charset="-120"/>
              </a:rPr>
              <a:t> </a:t>
            </a:r>
            <a:r>
              <a:rPr lang="zh-TW" altLang="en-US" sz="6000">
                <a:solidFill>
                  <a:srgbClr val="00FFFF"/>
                </a:solidFill>
                <a:ea typeface="新細明體" pitchFamily="18" charset="-120"/>
              </a:rPr>
              <a:t>鼻</a:t>
            </a:r>
            <a:r>
              <a:rPr lang="zh-TW" altLang="en-US">
                <a:ea typeface="新細明體" pitchFamily="18" charset="-120"/>
              </a:rPr>
              <a:t> </a:t>
            </a:r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4787900" y="1916113"/>
            <a:ext cx="1870075" cy="1709737"/>
          </a:xfrm>
          <a:prstGeom prst="ellipse">
            <a:avLst/>
          </a:prstGeom>
          <a:solidFill>
            <a:srgbClr val="CCCCFF">
              <a:alpha val="50000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6000">
                <a:solidFill>
                  <a:srgbClr val="FF66FF"/>
                </a:solidFill>
                <a:ea typeface="新細明體" pitchFamily="18" charset="-120"/>
              </a:rPr>
              <a:t>耳</a:t>
            </a:r>
            <a:r>
              <a:rPr lang="zh-TW" altLang="en-US">
                <a:ea typeface="新細明體" pitchFamily="18" charset="-12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 autoUpdateAnimBg="0"/>
      <p:bldP spid="102404" grpId="0" animBg="1" autoUpdateAnimBg="0"/>
      <p:bldP spid="102405" grpId="0" animBg="1" autoUpdateAnimBg="0"/>
      <p:bldP spid="102406" grpId="0" animBg="1" autoUpdateAnimBg="0"/>
      <p:bldP spid="102407" grpId="0" animBg="1" autoUpdateAnimBg="0"/>
      <p:bldP spid="10240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五欲之樂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CC3300"/>
                </a:solidFill>
                <a:ea typeface="新細明體" pitchFamily="18" charset="-120"/>
              </a:rPr>
              <a:t>為五識（眼、耳、鼻、舌、身）緣五境（色、聲、香、味、觸）所生之樂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00"/>
                </a:solidFill>
                <a:ea typeface="新細明體" pitchFamily="18" charset="-120"/>
              </a:rPr>
              <a:t>貪		瞋		痴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tx2"/>
                </a:solidFill>
                <a:ea typeface="新細明體" pitchFamily="18" charset="-120"/>
              </a:rPr>
              <a:t>困擾情緒的由來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教育界簡報二">
  <a:themeElements>
    <a:clrScheme name="教育界簡報二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教育界簡報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教育界簡報二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育界簡報二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育界簡報二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育界簡報二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育界簡報二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育界簡報二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教育界簡報二</Template>
  <TotalTime>596</TotalTime>
  <Words>2917</Words>
  <Application>Microsoft Office PowerPoint</Application>
  <PresentationFormat>On-screen Show (4:3)</PresentationFormat>
  <Paragraphs>360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Times New Roman</vt:lpstr>
      <vt:lpstr>Wingdings</vt:lpstr>
      <vt:lpstr>新細明體</vt:lpstr>
      <vt:lpstr>文鼎中粗隸</vt:lpstr>
      <vt:lpstr>Arial</vt:lpstr>
      <vt:lpstr>全真標準楷書</vt:lpstr>
      <vt:lpstr>細明體</vt:lpstr>
      <vt:lpstr>文鼎粗隸</vt:lpstr>
      <vt:lpstr>文鼎粗行楷</vt:lpstr>
      <vt:lpstr>教育界簡報二</vt:lpstr>
      <vt:lpstr>做個開心快活人</vt:lpstr>
      <vt:lpstr>開心指數</vt:lpstr>
      <vt:lpstr>生活質素</vt:lpstr>
      <vt:lpstr>PowerPoint Presentation</vt:lpstr>
      <vt:lpstr>心隨境轉 境隨心轉</vt:lpstr>
      <vt:lpstr>樂</vt:lpstr>
      <vt:lpstr>六欲</vt:lpstr>
      <vt:lpstr>五欲之樂</vt:lpstr>
      <vt:lpstr>貪  瞋  痴</vt:lpstr>
      <vt:lpstr>PowerPoint Presentation</vt:lpstr>
      <vt:lpstr>樂極生悲</vt:lpstr>
      <vt:lpstr>轉「貪」為「勤」</vt:lpstr>
      <vt:lpstr>負面情緒</vt:lpstr>
      <vt:lpstr>負面情緒的正面訊息</vt:lpstr>
      <vt:lpstr>化「瞋」為「慈」</vt:lpstr>
      <vt:lpstr>慈無量心</vt:lpstr>
      <vt:lpstr>『任何人都會生氣，這沒有什麼難的。 但要能適時適所、以適當的方式對適當的對象恰如其分地生氣，可就難上加難。』 </vt:lpstr>
      <vt:lpstr>轉「痴」成「智」</vt:lpstr>
      <vt:lpstr>佛教生活的智慧</vt:lpstr>
      <vt:lpstr>四無量心</vt:lpstr>
      <vt:lpstr>『慈者同與喜樂因果故』</vt:lpstr>
      <vt:lpstr>慈無量心</vt:lpstr>
      <vt:lpstr>眾生緣慈</vt:lpstr>
      <vt:lpstr>法緣慈</vt:lpstr>
      <vt:lpstr>無緣大慈</vt:lpstr>
      <vt:lpstr>無緣大慈</vt:lpstr>
      <vt:lpstr>無緣大慈</vt:lpstr>
      <vt:lpstr>佛陀的四無量心 </vt:lpstr>
      <vt:lpstr>無量</vt:lpstr>
      <vt:lpstr>同理心</vt:lpstr>
      <vt:lpstr>同理心</vt:lpstr>
      <vt:lpstr>利他主義</vt:lpstr>
      <vt:lpstr>自他不二</vt:lpstr>
      <vt:lpstr>止觀</vt:lpstr>
      <vt:lpstr>禪</vt:lpstr>
      <vt:lpstr>禪</vt:lpstr>
      <vt:lpstr>坐禪的效應</vt:lpstr>
      <vt:lpstr>坐禪對身體的好處</vt:lpstr>
      <vt:lpstr>禪與生活</vt:lpstr>
      <vt:lpstr>念住</vt:lpstr>
      <vt:lpstr>四念住 身、受、心、法</vt:lpstr>
      <vt:lpstr>專注覺察：正念的修習</vt:lpstr>
      <vt:lpstr>覺察呼吸</vt:lpstr>
      <vt:lpstr>慈心</vt:lpstr>
      <vt:lpstr>無量</vt:lpstr>
      <vt:lpstr>慈心襌</vt:lpstr>
      <vt:lpstr>慈心襌</vt:lpstr>
      <vt:lpstr>慈心襌</vt:lpstr>
      <vt:lpstr>慈定</vt:lpstr>
      <vt:lpstr>五停心觀</vt:lpstr>
      <vt:lpstr>善待自己　善待別人 日行一善</vt:lpstr>
      <vt:lpstr>絶不殺生</vt:lpstr>
      <vt:lpstr>布施</vt:lpstr>
      <vt:lpstr>布施</vt:lpstr>
      <vt:lpstr>化瞋為慈  喜樂自在</vt:lpstr>
      <vt:lpstr>正語、正業、正命</vt:lpstr>
      <vt:lpstr>四大菩薩</vt:lpstr>
      <vt:lpstr>『慈悲即觀音』《六袓壇經》</vt:lpstr>
      <vt:lpstr>應化身</vt:lpstr>
      <vt:lpstr>十二功德</vt:lpstr>
      <vt:lpstr>情緒病測量法 </vt:lpstr>
      <vt:lpstr>常見的情緒病 </vt:lpstr>
      <vt:lpstr>正念減壓課程</vt:lpstr>
      <vt:lpstr>正念認知療法 </vt:lpstr>
      <vt:lpstr>《諸佛世尊，皆出人間，非由天而得也》 《我亦是人數》  </vt:lpstr>
      <vt:lpstr>人間佛陀</vt:lpstr>
      <vt:lpstr>離苦得樂  解脫自在</vt:lpstr>
      <vt:lpstr>做個開心快活人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做個開心快活人</dc:title>
  <dc:creator>CHAN KA PO</dc:creator>
  <cp:lastModifiedBy>Kwok, Isaac HY</cp:lastModifiedBy>
  <cp:revision>11</cp:revision>
  <cp:lastPrinted>1601-01-01T00:00:00Z</cp:lastPrinted>
  <dcterms:created xsi:type="dcterms:W3CDTF">2008-04-17T11:07:39Z</dcterms:created>
  <dcterms:modified xsi:type="dcterms:W3CDTF">2020-04-07T07:56:54Z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TC010601771028</vt:lpwstr>
  </property>
</Properties>
</file>